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4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7" r:id="rId11"/>
    <p:sldId id="262" r:id="rId12"/>
    <p:sldId id="270" r:id="rId13"/>
    <p:sldId id="271" r:id="rId14"/>
    <p:sldId id="273" r:id="rId15"/>
    <p:sldId id="268" r:id="rId16"/>
    <p:sldId id="272" r:id="rId17"/>
    <p:sldId id="276" r:id="rId18"/>
    <p:sldId id="274" r:id="rId19"/>
    <p:sldId id="275" r:id="rId20"/>
    <p:sldId id="278" r:id="rId21"/>
    <p:sldId id="279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17" autoAdjust="0"/>
    <p:restoredTop sz="93897" autoAdjust="0"/>
  </p:normalViewPr>
  <p:slideViewPr>
    <p:cSldViewPr snapToGrid="0">
      <p:cViewPr varScale="1">
        <p:scale>
          <a:sx n="69" d="100"/>
          <a:sy n="69" d="100"/>
        </p:scale>
        <p:origin x="-102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BE8974-FCDD-40B4-97AA-915932D98D31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6ED888-6A43-4E77-8609-CAAB96A11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16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43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4007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Snapchat (Image</a:t>
            </a:r>
            <a:r>
              <a:rPr lang="en-GB" baseline="0" dirty="0"/>
              <a:t> and photo sharing/video chat)</a:t>
            </a:r>
            <a:endParaRPr lang="en-GB" dirty="0"/>
          </a:p>
          <a:p>
            <a:r>
              <a:rPr lang="en-GB" dirty="0"/>
              <a:t>Snapchat’s official guidelines suggest you should only be using this app if you are 13 years old or more.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19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Facebook (image and photo sharing/video chat/ content sharing)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Facebook’s official guidelines suggest you should only be using this app if you are 13 years old or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457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Twitter (Messaging</a:t>
            </a:r>
            <a:r>
              <a:rPr lang="en-GB" baseline="0" dirty="0"/>
              <a:t> and content sharing)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Twitter’s official guidelines suggest you should only be using this app if you are 13 years old or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991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Instagram</a:t>
            </a:r>
            <a:r>
              <a:rPr lang="en-GB" baseline="0" dirty="0"/>
              <a:t> (image and photo sharing/ Content sharing and Messaging)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Snapchat’s official guidelines suggest you should only be using this app if you are 13 years old or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7384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Facebook</a:t>
            </a:r>
            <a:r>
              <a:rPr lang="en-GB" baseline="0" dirty="0"/>
              <a:t> Messenger (Messaging/image and photo sharing/video chat/voice calls)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Facebook Messenger’s official guidelines suggest you should only be using this app if you are 13 years old or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8440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Minecraft (Gaming/messaging)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Minecrafts’s</a:t>
            </a:r>
            <a:r>
              <a:rPr lang="en-GB" dirty="0"/>
              <a:t> official guidelines suggest you should only be using this app if you are 13 years old or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661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Clah of Clans (Gaming and Messaging)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Snapchat’s official guidelines suggest you should only be using this app if you are 13 years old or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690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YouTube</a:t>
            </a:r>
            <a:r>
              <a:rPr lang="en-GB" baseline="0" dirty="0"/>
              <a:t> (Content Sharing/video chat/gaming/messaging)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YouTube’s official guidelines suggest you should only be using this app if you are 13 years old or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3180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WhatsApp (Messaging/video chat/image</a:t>
            </a:r>
            <a:r>
              <a:rPr lang="en-GB" baseline="0" dirty="0"/>
              <a:t> and photo sharing)</a:t>
            </a:r>
            <a:endParaRPr lang="en-GB" dirty="0"/>
          </a:p>
          <a:p>
            <a:r>
              <a:rPr lang="en-GB" dirty="0"/>
              <a:t>WhatsApp’s official guidelines suggest you should only be using this app if you are 16 years old or more.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3842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5206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44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316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3DEE16-45CA-5D47-A0ED-70699B70B56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3685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891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9732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8409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5615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8480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449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 need to explain</a:t>
            </a:r>
            <a:r>
              <a:rPr lang="en-GB" baseline="0" dirty="0"/>
              <a:t> Social Media or have a discussion around this. What is it? What does it involve? Who does it involve?</a:t>
            </a:r>
          </a:p>
          <a:p>
            <a:r>
              <a:rPr lang="en-GB" baseline="0" dirty="0"/>
              <a:t>Can the children recognise the app logo before sharing what it is?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ED888-6A43-4E77-8609-CAAB96A11BE5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148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0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3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087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2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9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808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81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528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6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28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3287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394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27474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689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2901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176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4494A-1A32-4FF2-85D3-7BCFECBF0515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41FA4F8-5E9B-44B9-9057-D84CF6BEF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516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11500" dirty="0">
                <a:latin typeface="Comic Sans MS" panose="030F0902030302020204" pitchFamily="66" charset="0"/>
              </a:rPr>
              <a:t>Year 7 </a:t>
            </a:r>
            <a:endParaRPr lang="en-GB" dirty="0">
              <a:latin typeface="Comic Sans MS" panose="030F0902030302020204" pitchFamily="66" charset="0"/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3600" dirty="0">
                <a:latin typeface="Comic Sans MS" panose="030F0902030302020204" pitchFamily="66" charset="0"/>
              </a:rPr>
              <a:t>Social media – friend or foe!</a:t>
            </a:r>
            <a:endParaRPr lang="en-GB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59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6613" y="1599136"/>
            <a:ext cx="11941699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1500" dirty="0">
                <a:solidFill>
                  <a:schemeClr val="tx1"/>
                </a:solidFill>
                <a:latin typeface="Comic Sans MS" panose="030F0902030302020204" pitchFamily="66" charset="0"/>
              </a:rPr>
              <a:t>Look at the following images</a:t>
            </a:r>
            <a:endParaRPr lang="en-GB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628179" y="3645106"/>
            <a:ext cx="7766936" cy="1096899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3600" dirty="0">
                <a:latin typeface="Comic Sans MS" panose="030F0902030302020204" pitchFamily="66" charset="0"/>
              </a:rPr>
              <a:t>Do you know how old you need to be to use it according to official guidelines? </a:t>
            </a:r>
            <a:endParaRPr lang="en-GB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38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666" y="1036882"/>
            <a:ext cx="6110288" cy="45768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954" y="1931686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5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profile-a.akamaihd.net/hprofile-ak-xfa1/v/t1.0-1/p160x160/1374879_718449298169448_1597963465_n.png?oh=492461493ab257cb495a523addde9b69&amp;oe=566C6590&amp;__gda__=1452864811_449165bce33a1b90da887ddfda33e62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550" y="897340"/>
            <a:ext cx="5205793" cy="520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954" y="1931686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8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3.ggpht.com/nn0_2f2yehKR7fnMIZ0XrSWbC5Q0VPP7vNmLMV7ndNFinClynZRO4RBTGfbjVOs1fyA=w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19" y="683116"/>
            <a:ext cx="5693043" cy="569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954" y="1931686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9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pbs.twimg.com/profile_images/1550954462/instagramIcon_400x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11" y="644480"/>
            <a:ext cx="5646358" cy="564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954" y="1931686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47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703" y="508447"/>
            <a:ext cx="5917038" cy="59170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858" y="1931686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5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66" y="1492337"/>
            <a:ext cx="6442311" cy="36076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253" y="1893049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28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64" y="650517"/>
            <a:ext cx="6370184" cy="47714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502" y="1931686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22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70" y="669566"/>
            <a:ext cx="5511219" cy="55112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26" y="1931686"/>
            <a:ext cx="3484009" cy="278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0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92" y="277968"/>
            <a:ext cx="6057363" cy="605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050" y="1298273"/>
            <a:ext cx="3903719" cy="3903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2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0" y="2280666"/>
            <a:ext cx="11941699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902030302020204" pitchFamily="66" charset="0"/>
              </a:rPr>
              <a:t>These official guidelines are there to protect YOU!</a:t>
            </a:r>
          </a:p>
        </p:txBody>
      </p:sp>
    </p:spTree>
    <p:extLst>
      <p:ext uri="{BB962C8B-B14F-4D97-AF65-F5344CB8AC3E}">
        <p14:creationId xmlns:p14="http://schemas.microsoft.com/office/powerpoint/2010/main" val="95767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64D660D0-65A7-7545-8431-4F0C662CD3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0" y="0"/>
            <a:ext cx="7924800" cy="1646302"/>
          </a:xfrm>
          <a:solidFill>
            <a:schemeClr val="accent5"/>
          </a:solidFill>
        </p:spPr>
        <p:txBody>
          <a:bodyPr/>
          <a:lstStyle/>
          <a:p>
            <a:pPr algn="l"/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and Year 7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6E41883-13B9-C84E-ABB0-E2A30B8C9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64229" cy="226422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627985E-1BED-494E-A876-5B762CE4BAA7}"/>
              </a:ext>
            </a:extLst>
          </p:cNvPr>
          <p:cNvSpPr/>
          <p:nvPr/>
        </p:nvSpPr>
        <p:spPr>
          <a:xfrm>
            <a:off x="6300849" y="2444937"/>
            <a:ext cx="5800107" cy="4401205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Comic Sans MS" panose="030F0902030302020204" pitchFamily="66" charset="0"/>
              </a:rPr>
              <a:t>What do children and young people dislike about WhatsApp?</a:t>
            </a:r>
          </a:p>
          <a:p>
            <a:pPr algn="ctr"/>
            <a:endParaRPr lang="en-GB" sz="2800" dirty="0">
              <a:latin typeface="Comic Sans MS" panose="030F09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902030302020204" pitchFamily="66" charset="0"/>
              </a:rPr>
              <a:t>Group chats can be used to bully </a:t>
            </a:r>
            <a:r>
              <a:rPr lang="en-GB" sz="2800" dirty="0" smtClean="0">
                <a:latin typeface="Comic Sans MS" panose="030F0902030302020204" pitchFamily="66" charset="0"/>
              </a:rPr>
              <a:t>people and offend with poor language and content choices. </a:t>
            </a:r>
            <a:r>
              <a:rPr lang="en-GB" sz="2800" dirty="0">
                <a:latin typeface="Comic Sans MS" panose="030F0902030302020204" pitchFamily="66" charset="0"/>
              </a:rPr>
              <a:t>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902030302020204" pitchFamily="66" charset="0"/>
              </a:rPr>
              <a:t>It can be addictive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902030302020204" pitchFamily="66" charset="0"/>
              </a:rPr>
              <a:t>You can't report</a:t>
            </a:r>
          </a:p>
          <a:p>
            <a:r>
              <a:rPr lang="en-GB" sz="2800" dirty="0">
                <a:latin typeface="Comic Sans MS" panose="030F0902030302020204" pitchFamily="66" charset="0"/>
              </a:rPr>
              <a:t/>
            </a:r>
            <a:br>
              <a:rPr lang="en-GB" sz="2800" dirty="0">
                <a:latin typeface="Comic Sans MS" panose="030F0902030302020204" pitchFamily="66" charset="0"/>
              </a:rPr>
            </a:br>
            <a:endParaRPr lang="en-US" sz="2800" dirty="0">
              <a:latin typeface="Comic Sans MS" panose="030F09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39B584F-E9E5-CA43-AEED-3D7CC9541D7D}"/>
              </a:ext>
            </a:extLst>
          </p:cNvPr>
          <p:cNvSpPr/>
          <p:nvPr/>
        </p:nvSpPr>
        <p:spPr>
          <a:xfrm>
            <a:off x="0" y="2448895"/>
            <a:ext cx="6096000" cy="4154984"/>
          </a:xfrm>
          <a:prstGeom prst="rect">
            <a:avLst/>
          </a:prstGeom>
          <a:solidFill>
            <a:schemeClr val="accent6"/>
          </a:solidFill>
        </p:spPr>
        <p:txBody>
          <a:bodyPr>
            <a:spAutoFit/>
          </a:bodyPr>
          <a:lstStyle/>
          <a:p>
            <a:pPr algn="ctr"/>
            <a:r>
              <a:rPr lang="en-GB" sz="2400" b="1" dirty="0">
                <a:latin typeface="Comic Sans MS" panose="030F0902030302020204" pitchFamily="66" charset="0"/>
              </a:rPr>
              <a:t>What do children and young people like about WhatsApp?</a:t>
            </a:r>
          </a:p>
          <a:p>
            <a:pPr algn="ctr"/>
            <a:endParaRPr lang="en-GB" sz="2400" dirty="0">
              <a:latin typeface="Comic Sans MS" panose="030F09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902030302020204" pitchFamily="66" charset="0"/>
              </a:rPr>
              <a:t>Group chats can be used plan events or talk about common interests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902030302020204" pitchFamily="66" charset="0"/>
              </a:rPr>
              <a:t>You can send images, messages or videos to your friends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902030302020204" pitchFamily="66" charset="0"/>
              </a:rPr>
              <a:t>You only need a phone number to be able to join</a:t>
            </a:r>
          </a:p>
          <a:p>
            <a:r>
              <a:rPr lang="en-GB" sz="2400" dirty="0">
                <a:latin typeface="Comic Sans MS" panose="030F0902030302020204" pitchFamily="66" charset="0"/>
              </a:rPr>
              <a:t/>
            </a:r>
            <a:br>
              <a:rPr lang="en-GB" sz="2400" dirty="0">
                <a:latin typeface="Comic Sans MS" panose="030F0902030302020204" pitchFamily="66" charset="0"/>
              </a:rPr>
            </a:br>
            <a:endParaRPr lang="en-US" sz="2400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312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>
            <a:extLst>
              <a:ext uri="{FF2B5EF4-FFF2-40B4-BE49-F238E27FC236}">
                <a16:creationId xmlns:a16="http://schemas.microsoft.com/office/drawing/2014/main" xmlns="" id="{261D4775-1579-714D-8874-45419790E4D8}"/>
              </a:ext>
            </a:extLst>
          </p:cNvPr>
          <p:cNvSpPr txBox="1">
            <a:spLocks/>
          </p:cNvSpPr>
          <p:nvPr/>
        </p:nvSpPr>
        <p:spPr>
          <a:xfrm>
            <a:off x="-61369" y="935659"/>
            <a:ext cx="11941699" cy="394932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902030302020204" pitchFamily="66" charset="0"/>
              </a:rPr>
              <a:t>The following scenario is based on made up events………..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902030302020204" pitchFamily="66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GB" sz="18000" dirty="0">
                <a:solidFill>
                  <a:schemeClr val="tx1"/>
                </a:solidFill>
                <a:latin typeface="Comic Sans MS" panose="030F0902030302020204" pitchFamily="66" charset="0"/>
              </a:rPr>
              <a:t>😱😱😱😱</a:t>
            </a:r>
          </a:p>
        </p:txBody>
      </p:sp>
    </p:spTree>
    <p:extLst>
      <p:ext uri="{BB962C8B-B14F-4D97-AF65-F5344CB8AC3E}">
        <p14:creationId xmlns:p14="http://schemas.microsoft.com/office/powerpoint/2010/main" val="418951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C3ACA4D-1F3E-8948-91CD-564FFF14ED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56" t="15603" r="29159" b="15461"/>
          <a:stretch/>
        </p:blipFill>
        <p:spPr>
          <a:xfrm>
            <a:off x="272374" y="0"/>
            <a:ext cx="3891064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775BE31-C6EC-6748-B011-156E1E87CA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56" t="15603" r="29159" b="15461"/>
          <a:stretch/>
        </p:blipFill>
        <p:spPr>
          <a:xfrm>
            <a:off x="4163438" y="6343"/>
            <a:ext cx="3891064" cy="68516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C931095-73AA-C044-B585-8A1C19561B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56" t="15603" r="29159" b="15461"/>
          <a:stretch/>
        </p:blipFill>
        <p:spPr>
          <a:xfrm>
            <a:off x="8054502" y="-9365"/>
            <a:ext cx="3891064" cy="68516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2411D39-10D7-E64B-BA3B-F694039ABF24}"/>
              </a:ext>
            </a:extLst>
          </p:cNvPr>
          <p:cNvSpPr txBox="1"/>
          <p:nvPr/>
        </p:nvSpPr>
        <p:spPr>
          <a:xfrm>
            <a:off x="1563984" y="1166702"/>
            <a:ext cx="1371181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 panose="030F0902030302020204" pitchFamily="66" charset="0"/>
              </a:rPr>
              <a:t>Miss Achard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xmlns="" id="{CA2B6D35-F261-D444-AB61-61EFEB7E8F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91800" y="6530975"/>
            <a:ext cx="1600200" cy="32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GB" sz="800" kern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Mr &amp; Mrs Roberts © </a:t>
            </a:r>
            <a:endParaRPr lang="en-GB" sz="900" kern="1400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sz="800" kern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@mrmrsroberts_ (Instagram</a:t>
            </a:r>
            <a:r>
              <a:rPr lang="en-GB" sz="900" kern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)</a:t>
            </a:r>
            <a:endParaRPr lang="en-GB" sz="1000" kern="1400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xmlns="" id="{DEBFB630-B2DF-0348-8467-DBE26013F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77" y="6577701"/>
            <a:ext cx="288923" cy="280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F719865-3254-784D-8F81-2C21DEE82181}"/>
              </a:ext>
            </a:extLst>
          </p:cNvPr>
          <p:cNvSpPr txBox="1"/>
          <p:nvPr/>
        </p:nvSpPr>
        <p:spPr>
          <a:xfrm>
            <a:off x="1240415" y="5271492"/>
            <a:ext cx="254686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I saw you fall over today!!!</a:t>
            </a:r>
          </a:p>
          <a:p>
            <a:r>
              <a:rPr lang="en-US" sz="2800" dirty="0">
                <a:latin typeface="Comic Sans MS" panose="030F0902030302020204" pitchFamily="66" charset="0"/>
              </a:rPr>
              <a:t>😂😂😂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23CE946-E7C1-AF4C-9C95-0E0AA0277706}"/>
              </a:ext>
            </a:extLst>
          </p:cNvPr>
          <p:cNvSpPr txBox="1"/>
          <p:nvPr/>
        </p:nvSpPr>
        <p:spPr>
          <a:xfrm>
            <a:off x="4646009" y="2087176"/>
            <a:ext cx="2983527" cy="8002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I saw you fall over today</a:t>
            </a:r>
          </a:p>
          <a:p>
            <a:r>
              <a:rPr lang="en-US" sz="2800" dirty="0">
                <a:latin typeface="Comic Sans MS" panose="030F0902030302020204" pitchFamily="66" charset="0"/>
              </a:rPr>
              <a:t>😂😂😂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2601C88-3152-904A-AE5F-891596867400}"/>
              </a:ext>
            </a:extLst>
          </p:cNvPr>
          <p:cNvSpPr txBox="1"/>
          <p:nvPr/>
        </p:nvSpPr>
        <p:spPr>
          <a:xfrm>
            <a:off x="4539601" y="5517713"/>
            <a:ext cx="254686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😢😢😢😢😢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72FC295-04CA-074F-A25B-1BF952A28E18}"/>
              </a:ext>
            </a:extLst>
          </p:cNvPr>
          <p:cNvSpPr txBox="1"/>
          <p:nvPr/>
        </p:nvSpPr>
        <p:spPr>
          <a:xfrm>
            <a:off x="5452183" y="1243646"/>
            <a:ext cx="1371181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 panose="030F0902030302020204" pitchFamily="66" charset="0"/>
              </a:rPr>
              <a:t>Miss Achard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B38EE1F-3C51-E645-80A2-5EE464BEBCCC}"/>
              </a:ext>
            </a:extLst>
          </p:cNvPr>
          <p:cNvSpPr txBox="1"/>
          <p:nvPr/>
        </p:nvSpPr>
        <p:spPr>
          <a:xfrm>
            <a:off x="9322602" y="1267156"/>
            <a:ext cx="1371181" cy="33855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Comic Sans MS" panose="030F0902030302020204" pitchFamily="66" charset="0"/>
              </a:rPr>
              <a:t>Mr</a:t>
            </a:r>
            <a:r>
              <a:rPr lang="en-US" sz="1600" dirty="0">
                <a:latin typeface="Comic Sans MS" panose="030F0902030302020204" pitchFamily="66" charset="0"/>
              </a:rPr>
              <a:t> Solly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A0E572DB-9AD4-5840-B1FE-D5B67F10B522}"/>
              </a:ext>
            </a:extLst>
          </p:cNvPr>
          <p:cNvSpPr txBox="1"/>
          <p:nvPr/>
        </p:nvSpPr>
        <p:spPr>
          <a:xfrm>
            <a:off x="8462857" y="3614414"/>
            <a:ext cx="251466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😢😢😢😢😢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6E035139-39C4-CC42-9624-2686FCC6BE7D}"/>
              </a:ext>
            </a:extLst>
          </p:cNvPr>
          <p:cNvSpPr txBox="1"/>
          <p:nvPr/>
        </p:nvSpPr>
        <p:spPr>
          <a:xfrm>
            <a:off x="8430665" y="5214017"/>
            <a:ext cx="3155826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902030302020204" pitchFamily="66" charset="0"/>
              </a:rPr>
              <a:t>I’m glad you find it so funny!!! It really hurt-  you’re mean 😡 😡 😡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B910077-3FF0-1243-8055-7031E2B80447}"/>
              </a:ext>
            </a:extLst>
          </p:cNvPr>
          <p:cNvSpPr txBox="1"/>
          <p:nvPr/>
        </p:nvSpPr>
        <p:spPr>
          <a:xfrm>
            <a:off x="8479468" y="2082012"/>
            <a:ext cx="2945815" cy="8002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I saw you fall over today</a:t>
            </a:r>
          </a:p>
          <a:p>
            <a:r>
              <a:rPr lang="en-US" sz="2800" dirty="0">
                <a:latin typeface="Comic Sans MS" panose="030F0902030302020204" pitchFamily="66" charset="0"/>
              </a:rPr>
              <a:t>😂😂😂</a:t>
            </a:r>
          </a:p>
        </p:txBody>
      </p:sp>
    </p:spTree>
    <p:extLst>
      <p:ext uri="{BB962C8B-B14F-4D97-AF65-F5344CB8AC3E}">
        <p14:creationId xmlns:p14="http://schemas.microsoft.com/office/powerpoint/2010/main" val="784982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64D660D0-65A7-7545-8431-4F0C662CD3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2779" y="0"/>
            <a:ext cx="7924800" cy="945085"/>
          </a:xfrm>
          <a:solidFill>
            <a:schemeClr val="accent5"/>
          </a:solidFill>
        </p:spPr>
        <p:txBody>
          <a:bodyPr/>
          <a:lstStyle/>
          <a:p>
            <a:pPr algn="l"/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and Year 7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6E41883-13B9-C84E-ABB0-E2A30B8C9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64229" cy="226422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627985E-1BED-494E-A876-5B762CE4BAA7}"/>
              </a:ext>
            </a:extLst>
          </p:cNvPr>
          <p:cNvSpPr/>
          <p:nvPr/>
        </p:nvSpPr>
        <p:spPr>
          <a:xfrm>
            <a:off x="4037610" y="1013672"/>
            <a:ext cx="8270991" cy="56323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omic Sans MS" panose="030F0902030302020204" pitchFamily="66" charset="0"/>
              </a:rPr>
              <a:t>Mr Solly is annoyed that </a:t>
            </a:r>
            <a:r>
              <a:rPr lang="en-GB" sz="2400" b="1" dirty="0" smtClean="0">
                <a:latin typeface="Comic Sans MS" panose="030F0902030302020204" pitchFamily="66" charset="0"/>
              </a:rPr>
              <a:t>Miss Achard </a:t>
            </a:r>
            <a:r>
              <a:rPr lang="en-GB" sz="2400" b="1" dirty="0">
                <a:latin typeface="Comic Sans MS" panose="030F0902030302020204" pitchFamily="66" charset="0"/>
              </a:rPr>
              <a:t>is angry and left the group!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>
                <a:latin typeface="Comic Sans MS" panose="030F0902030302020204" pitchFamily="66" charset="0"/>
              </a:rPr>
              <a:t>Mr Solly only put the laughing emoji because he saw </a:t>
            </a:r>
            <a:r>
              <a:rPr lang="en-GB" sz="2400" dirty="0" smtClean="0">
                <a:latin typeface="Comic Sans MS" panose="030F0902030302020204" pitchFamily="66" charset="0"/>
              </a:rPr>
              <a:t>Miss Achard laughing </a:t>
            </a:r>
            <a:r>
              <a:rPr lang="en-GB" sz="2400" dirty="0">
                <a:latin typeface="Comic Sans MS" panose="030F0902030302020204" pitchFamily="66" charset="0"/>
              </a:rPr>
              <a:t>about falling  over earlier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>
                <a:latin typeface="Comic Sans MS" panose="030F0902030302020204" pitchFamily="66" charset="0"/>
              </a:rPr>
              <a:t>Mr Solly put the crying emoji as a form of sympathy he wasn’t trying to be mean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 smtClean="0">
                <a:latin typeface="Comic Sans MS" panose="030F0902030302020204" pitchFamily="66" charset="0"/>
              </a:rPr>
              <a:t>Mrs Lowe </a:t>
            </a:r>
            <a:r>
              <a:rPr lang="en-GB" sz="2400" dirty="0">
                <a:latin typeface="Comic Sans MS" panose="030F0902030302020204" pitchFamily="66" charset="0"/>
              </a:rPr>
              <a:t>feels sorry for Mr Solly too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 smtClean="0">
                <a:latin typeface="Comic Sans MS" panose="030F0902030302020204" pitchFamily="66" charset="0"/>
              </a:rPr>
              <a:t>Mrs Lowe </a:t>
            </a:r>
            <a:r>
              <a:rPr lang="en-GB" sz="2400" dirty="0">
                <a:latin typeface="Comic Sans MS" panose="030F0902030302020204" pitchFamily="66" charset="0"/>
              </a:rPr>
              <a:t>gets messages from Mr Solly and </a:t>
            </a:r>
            <a:r>
              <a:rPr lang="en-GB" sz="2400" dirty="0" smtClean="0">
                <a:latin typeface="Comic Sans MS" panose="030F0902030302020204" pitchFamily="66" charset="0"/>
              </a:rPr>
              <a:t>Miss Achard </a:t>
            </a:r>
            <a:r>
              <a:rPr lang="en-GB" sz="2400" dirty="0">
                <a:latin typeface="Comic Sans MS" panose="030F0902030302020204" pitchFamily="66" charset="0"/>
              </a:rPr>
              <a:t>– </a:t>
            </a:r>
            <a:r>
              <a:rPr lang="en-GB" sz="2400" dirty="0" smtClean="0">
                <a:latin typeface="Comic Sans MS" panose="030F0902030302020204" pitchFamily="66" charset="0"/>
              </a:rPr>
              <a:t>she </a:t>
            </a:r>
            <a:r>
              <a:rPr lang="en-GB" sz="2400" dirty="0">
                <a:latin typeface="Comic Sans MS" panose="030F0902030302020204" pitchFamily="66" charset="0"/>
              </a:rPr>
              <a:t>doesn’t want to fall out with anybody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US" sz="2400" dirty="0" err="1" smtClean="0">
                <a:latin typeface="Comic Sans MS" panose="030F0902030302020204" pitchFamily="66" charset="0"/>
              </a:rPr>
              <a:t>Mrs</a:t>
            </a:r>
            <a:r>
              <a:rPr lang="en-US" sz="2400" dirty="0" smtClean="0">
                <a:latin typeface="Comic Sans MS" panose="030F0902030302020204" pitchFamily="66" charset="0"/>
              </a:rPr>
              <a:t> Lowe </a:t>
            </a:r>
            <a:r>
              <a:rPr lang="en-US" sz="2400" dirty="0">
                <a:latin typeface="Comic Sans MS" panose="030F0902030302020204" pitchFamily="66" charset="0"/>
              </a:rPr>
              <a:t>leaves the group – </a:t>
            </a:r>
            <a:r>
              <a:rPr lang="en-US" sz="2400" dirty="0" err="1">
                <a:latin typeface="Comic Sans MS" panose="030F0902030302020204" pitchFamily="66" charset="0"/>
              </a:rPr>
              <a:t>Mr</a:t>
            </a:r>
            <a:r>
              <a:rPr lang="en-US" sz="2400" dirty="0">
                <a:latin typeface="Comic Sans MS" panose="030F0902030302020204" pitchFamily="66" charset="0"/>
              </a:rPr>
              <a:t> Solly is angry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39B584F-E9E5-CA43-AEED-3D7CC9541D7D}"/>
              </a:ext>
            </a:extLst>
          </p:cNvPr>
          <p:cNvSpPr/>
          <p:nvPr/>
        </p:nvSpPr>
        <p:spPr>
          <a:xfrm>
            <a:off x="0" y="1025405"/>
            <a:ext cx="4037610" cy="4893647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1" dirty="0" smtClean="0">
                <a:latin typeface="Comic Sans MS" panose="030F0902030302020204" pitchFamily="66" charset="0"/>
              </a:rPr>
              <a:t>Miss Achard </a:t>
            </a:r>
            <a:r>
              <a:rPr lang="en-GB" sz="2400" b="1" dirty="0">
                <a:latin typeface="Comic Sans MS" panose="030F0902030302020204" pitchFamily="66" charset="0"/>
              </a:rPr>
              <a:t>left the group!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 smtClean="0">
                <a:latin typeface="Comic Sans MS" panose="030F0902030302020204" pitchFamily="66" charset="0"/>
              </a:rPr>
              <a:t>Miss Achard </a:t>
            </a:r>
            <a:r>
              <a:rPr lang="en-GB" sz="2400" dirty="0">
                <a:latin typeface="Comic Sans MS" panose="030F0902030302020204" pitchFamily="66" charset="0"/>
              </a:rPr>
              <a:t>thinks that Mr Solly is really mean for laughing at her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 smtClean="0">
                <a:latin typeface="Comic Sans MS" panose="030F0902030302020204" pitchFamily="66" charset="0"/>
              </a:rPr>
              <a:t>Miss Achard </a:t>
            </a:r>
            <a:r>
              <a:rPr lang="en-GB" sz="2400" dirty="0">
                <a:latin typeface="Comic Sans MS" panose="030F0902030302020204" pitchFamily="66" charset="0"/>
              </a:rPr>
              <a:t>is never going to speak to Mr Solly again!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 smtClean="0">
                <a:latin typeface="Comic Sans MS" panose="030F0902030302020204" pitchFamily="66" charset="0"/>
              </a:rPr>
              <a:t>Mrs Lowe </a:t>
            </a:r>
            <a:r>
              <a:rPr lang="en-GB" sz="2400" dirty="0">
                <a:latin typeface="Comic Sans MS" panose="030F0902030302020204" pitchFamily="66" charset="0"/>
              </a:rPr>
              <a:t>feels sorry for </a:t>
            </a:r>
            <a:r>
              <a:rPr lang="en-GB" sz="2400" dirty="0" smtClean="0">
                <a:latin typeface="Comic Sans MS" panose="030F0902030302020204" pitchFamily="66" charset="0"/>
              </a:rPr>
              <a:t>Miss Achard</a:t>
            </a:r>
            <a:r>
              <a:rPr lang="en-GB" sz="2400" dirty="0">
                <a:latin typeface="Comic Sans MS" panose="030F0902030302020204" pitchFamily="66" charset="0"/>
              </a:rPr>
              <a:t/>
            </a:r>
            <a:br>
              <a:rPr lang="en-GB" sz="2400" dirty="0">
                <a:latin typeface="Comic Sans MS" panose="030F0902030302020204" pitchFamily="66" charset="0"/>
              </a:rPr>
            </a:br>
            <a:endParaRPr lang="en-US" sz="2400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59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64D660D0-65A7-7545-8431-4F0C662CD3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2779" y="0"/>
            <a:ext cx="7924800" cy="945085"/>
          </a:xfrm>
          <a:solidFill>
            <a:schemeClr val="accent5"/>
          </a:solidFill>
        </p:spPr>
        <p:txBody>
          <a:bodyPr/>
          <a:lstStyle/>
          <a:p>
            <a:pPr algn="l"/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and Year 7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6E41883-13B9-C84E-ABB0-E2A30B8C9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64229" cy="226422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39B584F-E9E5-CA43-AEED-3D7CC9541D7D}"/>
              </a:ext>
            </a:extLst>
          </p:cNvPr>
          <p:cNvSpPr/>
          <p:nvPr/>
        </p:nvSpPr>
        <p:spPr>
          <a:xfrm>
            <a:off x="0" y="1346038"/>
            <a:ext cx="12053455" cy="5262979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omic Sans MS" panose="030F0902030302020204" pitchFamily="66" charset="0"/>
              </a:rPr>
              <a:t>How quickly did that turn into something unpleasant?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 smtClean="0">
                <a:latin typeface="Comic Sans MS" panose="030F0902030302020204" pitchFamily="66" charset="0"/>
              </a:rPr>
              <a:t>Miss Achard </a:t>
            </a:r>
            <a:r>
              <a:rPr lang="en-GB" sz="2400" dirty="0">
                <a:latin typeface="Comic Sans MS" panose="030F0902030302020204" pitchFamily="66" charset="0"/>
              </a:rPr>
              <a:t>misunderstood what Mr Solly was meaning with the laughing emoji and she left the group to make a point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>
                <a:latin typeface="Comic Sans MS" panose="030F0902030302020204" pitchFamily="66" charset="0"/>
              </a:rPr>
              <a:t>Mr Solly didn’t mean it at all and actually felt sorry for </a:t>
            </a:r>
            <a:r>
              <a:rPr lang="en-GB" sz="2400" dirty="0" smtClean="0">
                <a:latin typeface="Comic Sans MS" panose="030F0902030302020204" pitchFamily="66" charset="0"/>
              </a:rPr>
              <a:t>Miss Achard </a:t>
            </a:r>
            <a:r>
              <a:rPr lang="en-GB" sz="2400" dirty="0">
                <a:latin typeface="Comic Sans MS" panose="030F0902030302020204" pitchFamily="66" charset="0"/>
              </a:rPr>
              <a:t>but now he’s annoyed at her for overreacting!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>
                <a:latin typeface="Comic Sans MS" panose="030F0902030302020204" pitchFamily="66" charset="0"/>
              </a:rPr>
              <a:t>Poor </a:t>
            </a:r>
            <a:r>
              <a:rPr lang="en-GB" sz="2400" dirty="0" smtClean="0">
                <a:latin typeface="Comic Sans MS" panose="030F0902030302020204" pitchFamily="66" charset="0"/>
              </a:rPr>
              <a:t>Mrs Lowe </a:t>
            </a:r>
            <a:r>
              <a:rPr lang="en-GB" sz="2400" dirty="0">
                <a:latin typeface="Comic Sans MS" panose="030F0902030302020204" pitchFamily="66" charset="0"/>
              </a:rPr>
              <a:t>got involved because </a:t>
            </a:r>
            <a:r>
              <a:rPr lang="en-GB" sz="2400" dirty="0" smtClean="0">
                <a:latin typeface="Comic Sans MS" panose="030F0902030302020204" pitchFamily="66" charset="0"/>
              </a:rPr>
              <a:t>she </a:t>
            </a:r>
            <a:r>
              <a:rPr lang="en-GB" sz="2400" dirty="0">
                <a:latin typeface="Comic Sans MS" panose="030F0902030302020204" pitchFamily="66" charset="0"/>
              </a:rPr>
              <a:t>is friends with both of them but didn’t do anything wrong.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r>
              <a:rPr lang="en-GB" sz="2400" dirty="0">
                <a:latin typeface="Comic Sans MS" panose="030F0902030302020204" pitchFamily="66" charset="0"/>
              </a:rPr>
              <a:t>They all feel like they have been treated badly and </a:t>
            </a:r>
            <a:r>
              <a:rPr lang="en-GB" sz="2400" dirty="0" smtClean="0">
                <a:latin typeface="Comic Sans MS" panose="030F0902030302020204" pitchFamily="66" charset="0"/>
              </a:rPr>
              <a:t>Miss Achard </a:t>
            </a:r>
            <a:r>
              <a:rPr lang="en-GB" sz="2400" dirty="0">
                <a:latin typeface="Comic Sans MS" panose="030F0902030302020204" pitchFamily="66" charset="0"/>
              </a:rPr>
              <a:t>might even get the sack!!!!!!</a:t>
            </a:r>
            <a:br>
              <a:rPr lang="en-GB" sz="2400" dirty="0">
                <a:latin typeface="Comic Sans MS" panose="030F0902030302020204" pitchFamily="66" charset="0"/>
              </a:rPr>
            </a:br>
            <a:endParaRPr lang="en-US" sz="2400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21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0" y="729050"/>
            <a:ext cx="11941699" cy="1143731"/>
          </a:xfrm>
        </p:spPr>
        <p:txBody>
          <a:bodyPr anchor="t"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It is very easy to write things on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 without thinking</a:t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36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xmlns="" id="{1B652096-B509-DD48-8844-151E65FB70DE}"/>
              </a:ext>
            </a:extLst>
          </p:cNvPr>
          <p:cNvSpPr txBox="1">
            <a:spLocks/>
          </p:cNvSpPr>
          <p:nvPr/>
        </p:nvSpPr>
        <p:spPr>
          <a:xfrm>
            <a:off x="115576" y="1992689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It is very easy to write things on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 that you wouldn’t feel brave enough saying to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902030302020204" pitchFamily="66" charset="0"/>
              </a:rPr>
              <a:t>somebody’s 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face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xmlns="" id="{DF664451-F3AB-6441-A9A0-D6A2D6B12F74}"/>
              </a:ext>
            </a:extLst>
          </p:cNvPr>
          <p:cNvSpPr txBox="1">
            <a:spLocks/>
          </p:cNvSpPr>
          <p:nvPr/>
        </p:nvSpPr>
        <p:spPr>
          <a:xfrm>
            <a:off x="115577" y="3021188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It is very easy to misinterpret words or intentions on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xmlns="" id="{795811A1-1325-774A-95D0-C71CD81626F0}"/>
              </a:ext>
            </a:extLst>
          </p:cNvPr>
          <p:cNvSpPr txBox="1">
            <a:spLocks/>
          </p:cNvSpPr>
          <p:nvPr/>
        </p:nvSpPr>
        <p:spPr>
          <a:xfrm>
            <a:off x="250301" y="4265959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It is very easy to feel left out or targeted on large group chats on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xmlns="" id="{441FD2E5-FBE8-4548-A837-5E8C38AEE4F9}"/>
              </a:ext>
            </a:extLst>
          </p:cNvPr>
          <p:cNvSpPr txBox="1">
            <a:spLocks/>
          </p:cNvSpPr>
          <p:nvPr/>
        </p:nvSpPr>
        <p:spPr>
          <a:xfrm>
            <a:off x="250300" y="5510730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It is very difficult to walk away from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 (leave the group) without offending somebody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xmlns="" id="{A1BF8BCB-221B-634C-A01F-99F8766DE08E}"/>
              </a:ext>
            </a:extLst>
          </p:cNvPr>
          <p:cNvSpPr txBox="1">
            <a:spLocks/>
          </p:cNvSpPr>
          <p:nvPr/>
        </p:nvSpPr>
        <p:spPr>
          <a:xfrm>
            <a:off x="-115578" y="1"/>
            <a:ext cx="12172854" cy="628010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sz="4000" dirty="0">
                <a:solidFill>
                  <a:schemeClr val="tx1"/>
                </a:solidFill>
                <a:latin typeface="Comic Sans MS" panose="030F0902030302020204" pitchFamily="66" charset="0"/>
              </a:rPr>
              <a:t>Things to consider</a:t>
            </a:r>
          </a:p>
        </p:txBody>
      </p:sp>
    </p:spTree>
    <p:extLst>
      <p:ext uri="{BB962C8B-B14F-4D97-AF65-F5344CB8AC3E}">
        <p14:creationId xmlns:p14="http://schemas.microsoft.com/office/powerpoint/2010/main" val="266523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/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0" y="56144"/>
            <a:ext cx="11941699" cy="1143731"/>
          </a:xfrm>
        </p:spPr>
        <p:txBody>
          <a:bodyPr anchor="t"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Think about our UCC school values when you use apps like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:</a:t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36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xmlns="" id="{1B652096-B509-DD48-8844-151E65FB70DE}"/>
              </a:ext>
            </a:extLst>
          </p:cNvPr>
          <p:cNvSpPr txBox="1">
            <a:spLocks/>
          </p:cNvSpPr>
          <p:nvPr/>
        </p:nvSpPr>
        <p:spPr>
          <a:xfrm>
            <a:off x="125149" y="1199875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A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proportion of Year 7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902030302020204" pitchFamily="66" charset="0"/>
              </a:rPr>
              <a:t>are already 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becoming upset on Group chats out of school.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xmlns="" id="{DF664451-F3AB-6441-A9A0-D6A2D6B12F74}"/>
              </a:ext>
            </a:extLst>
          </p:cNvPr>
          <p:cNvSpPr txBox="1">
            <a:spLocks/>
          </p:cNvSpPr>
          <p:nvPr/>
        </p:nvSpPr>
        <p:spPr>
          <a:xfrm>
            <a:off x="-1" y="2828086"/>
            <a:ext cx="12192001" cy="31452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800" u="sng" dirty="0">
                <a:solidFill>
                  <a:schemeClr val="tx1"/>
                </a:solidFill>
                <a:latin typeface="Comic Sans MS" panose="030F0902030302020204" pitchFamily="66" charset="0"/>
              </a:rPr>
              <a:t>Kindness:  </a:t>
            </a:r>
            <a:r>
              <a:rPr lang="en-GB" sz="3800" dirty="0">
                <a:solidFill>
                  <a:schemeClr val="tx1"/>
                </a:solidFill>
                <a:latin typeface="Comic Sans MS" panose="030F0902030302020204" pitchFamily="66" charset="0"/>
              </a:rPr>
              <a:t>Are you being kind to everyone who is or has been in the group?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800" dirty="0">
                <a:solidFill>
                  <a:schemeClr val="tx1"/>
                </a:solidFill>
                <a:latin typeface="Comic Sans MS" panose="030F0902030302020204" pitchFamily="66" charset="0"/>
              </a:rPr>
              <a:t>How would you feel if what you wrote was written about you?  Would you be happy about it? If not then don’t write it.</a:t>
            </a:r>
          </a:p>
        </p:txBody>
      </p:sp>
    </p:spTree>
    <p:extLst>
      <p:ext uri="{BB962C8B-B14F-4D97-AF65-F5344CB8AC3E}">
        <p14:creationId xmlns:p14="http://schemas.microsoft.com/office/powerpoint/2010/main" val="45737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25151" y="638035"/>
            <a:ext cx="11941699" cy="1143731"/>
          </a:xfrm>
        </p:spPr>
        <p:txBody>
          <a:bodyPr anchor="t"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Think about our UCC school values when you use apps like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:</a:t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36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xmlns="" id="{795811A1-1325-774A-95D0-C71CD81626F0}"/>
              </a:ext>
            </a:extLst>
          </p:cNvPr>
          <p:cNvSpPr txBox="1">
            <a:spLocks/>
          </p:cNvSpPr>
          <p:nvPr/>
        </p:nvSpPr>
        <p:spPr>
          <a:xfrm>
            <a:off x="0" y="2731016"/>
            <a:ext cx="12192002" cy="3586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rmAutofit fontScale="5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6200" u="sng" dirty="0">
                <a:solidFill>
                  <a:schemeClr val="tx1"/>
                </a:solidFill>
                <a:latin typeface="Comic Sans MS" panose="030F0902030302020204" pitchFamily="66" charset="0"/>
              </a:rPr>
              <a:t>Respect:</a:t>
            </a:r>
            <a:r>
              <a:rPr lang="en-GB" sz="6200" dirty="0">
                <a:solidFill>
                  <a:schemeClr val="tx1"/>
                </a:solidFill>
                <a:latin typeface="Comic Sans MS" panose="030F0902030302020204" pitchFamily="66" charset="0"/>
              </a:rPr>
              <a:t>  Are you being respectful? 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6200" dirty="0">
              <a:solidFill>
                <a:schemeClr val="tx1"/>
              </a:solidFill>
              <a:latin typeface="Comic Sans MS" panose="030F0902030302020204" pitchFamily="66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6200" dirty="0">
                <a:solidFill>
                  <a:schemeClr val="tx1"/>
                </a:solidFill>
                <a:latin typeface="Comic Sans MS" panose="030F0902030302020204" pitchFamily="66" charset="0"/>
              </a:rPr>
              <a:t>Is the wording that you are using offensive?  If you wouldn’t use the word in a conversation with your parents it is not an appropriate word with your peers.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6200" dirty="0">
              <a:solidFill>
                <a:schemeClr val="tx1"/>
              </a:solidFill>
              <a:latin typeface="Comic Sans MS" panose="030F0902030302020204" pitchFamily="66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6200" dirty="0">
                <a:solidFill>
                  <a:schemeClr val="tx1"/>
                </a:solidFill>
                <a:latin typeface="Comic Sans MS" panose="030F0902030302020204" pitchFamily="66" charset="0"/>
              </a:rPr>
              <a:t>Respect other peoples right to not see upsetting images or videos in a group chat that they would not want to see</a:t>
            </a:r>
            <a:br>
              <a:rPr lang="en-GB" sz="62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4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4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7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7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7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7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0" y="875541"/>
            <a:ext cx="11941699" cy="1143731"/>
          </a:xfrm>
        </p:spPr>
        <p:txBody>
          <a:bodyPr anchor="t"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Think about our UCC school values when you use apps like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:</a:t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36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xmlns="" id="{441FD2E5-FBE8-4548-A837-5E8C38AEE4F9}"/>
              </a:ext>
            </a:extLst>
          </p:cNvPr>
          <p:cNvSpPr txBox="1">
            <a:spLocks/>
          </p:cNvSpPr>
          <p:nvPr/>
        </p:nvSpPr>
        <p:spPr>
          <a:xfrm>
            <a:off x="0" y="2541010"/>
            <a:ext cx="12192000" cy="1769733"/>
          </a:xfrm>
          <a:prstGeom prst="rect">
            <a:avLst/>
          </a:prstGeom>
          <a:solidFill>
            <a:srgbClr val="D6D6D6"/>
          </a:solidFill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u="sng" dirty="0">
                <a:solidFill>
                  <a:schemeClr val="tx1"/>
                </a:solidFill>
                <a:latin typeface="Comic Sans MS" panose="030F0902030302020204" pitchFamily="66" charset="0"/>
              </a:rPr>
              <a:t>Honesty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: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Be honest – would you say what you write to their face?  If not don’t say it online!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73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0" y="234274"/>
            <a:ext cx="11941699" cy="1143731"/>
          </a:xfrm>
        </p:spPr>
        <p:txBody>
          <a:bodyPr anchor="t"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We cannot monitor what goes on out of school but we still expect you to all be nice people with your peers</a:t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36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xmlns="" id="{1B652096-B509-DD48-8844-151E65FB70DE}"/>
              </a:ext>
            </a:extLst>
          </p:cNvPr>
          <p:cNvSpPr txBox="1">
            <a:spLocks/>
          </p:cNvSpPr>
          <p:nvPr/>
        </p:nvSpPr>
        <p:spPr>
          <a:xfrm>
            <a:off x="0" y="2233028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2500" lnSpcReduction="1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If you have been unkind to somebody on a group chat, it is fair to say that someone will probably be unkind to you back!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xmlns="" id="{2FA05BEA-33AD-0E41-A17C-99F727D8571C}"/>
              </a:ext>
            </a:extLst>
          </p:cNvPr>
          <p:cNvSpPr txBox="1">
            <a:spLocks/>
          </p:cNvSpPr>
          <p:nvPr/>
        </p:nvSpPr>
        <p:spPr>
          <a:xfrm>
            <a:off x="152400" y="3574163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7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You can turn off notifications or delete the group – you do not need to part of something unless it is fun for all of you</a:t>
            </a:r>
            <a:r>
              <a:rPr lang="en-GB" sz="3600" dirty="0" smtClean="0">
                <a:solidFill>
                  <a:schemeClr val="tx1"/>
                </a:solidFill>
                <a:latin typeface="Comic Sans MS" panose="030F0902030302020204" pitchFamily="66" charset="0"/>
              </a:rPr>
              <a:t>!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tx1"/>
                </a:solidFill>
                <a:latin typeface="Comic Sans MS" panose="030F0902030302020204" pitchFamily="66" charset="0"/>
              </a:rPr>
              <a:t>Consider making a smaller private group with just close friends 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Title 5">
            <a:extLst>
              <a:ext uri="{FF2B5EF4-FFF2-40B4-BE49-F238E27FC236}">
                <a16:creationId xmlns:a16="http://schemas.microsoft.com/office/drawing/2014/main" xmlns="" id="{2A5D3E93-2CAE-A941-9B12-317C0ADF56CD}"/>
              </a:ext>
            </a:extLst>
          </p:cNvPr>
          <p:cNvSpPr txBox="1">
            <a:spLocks/>
          </p:cNvSpPr>
          <p:nvPr/>
        </p:nvSpPr>
        <p:spPr>
          <a:xfrm>
            <a:off x="0" y="4915298"/>
            <a:ext cx="11941699" cy="13411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If you are using apps like </a:t>
            </a:r>
            <a:r>
              <a:rPr lang="en-GB" sz="36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Whatsapp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 you </a:t>
            </a:r>
            <a:r>
              <a:rPr lang="en-GB" sz="3600" b="1" dirty="0">
                <a:solidFill>
                  <a:schemeClr val="tx1"/>
                </a:solidFill>
                <a:latin typeface="Comic Sans MS" panose="030F0902030302020204" pitchFamily="66" charset="0"/>
              </a:rPr>
              <a:t>all</a:t>
            </a:r>
            <a:r>
              <a:rPr lang="en-GB" sz="3600" dirty="0">
                <a:solidFill>
                  <a:schemeClr val="tx1"/>
                </a:solidFill>
                <a:latin typeface="Comic Sans MS" panose="030F0902030302020204" pitchFamily="66" charset="0"/>
              </a:rPr>
              <a:t> need to responsible for your words and actions towards others</a:t>
            </a: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br>
              <a:rPr lang="en-GB" sz="900" dirty="0">
                <a:solidFill>
                  <a:schemeClr val="tx1"/>
                </a:solidFill>
                <a:latin typeface="Comic Sans MS" panose="030F0902030302020204" pitchFamily="66" charset="0"/>
              </a:rPr>
            </a:br>
            <a:endParaRPr lang="en-GB" sz="9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74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185</TotalTime>
  <Words>1470</Words>
  <Application>Microsoft Office PowerPoint</Application>
  <PresentationFormat>Custom</PresentationFormat>
  <Paragraphs>153</Paragraphs>
  <Slides>22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Facet</vt:lpstr>
      <vt:lpstr>Year 7 </vt:lpstr>
      <vt:lpstr>Look at the following 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These official guidelines are there to protect YOU!</vt:lpstr>
      <vt:lpstr>Whatsapp and Year 7</vt:lpstr>
      <vt:lpstr>PowerPoint Presentation</vt:lpstr>
      <vt:lpstr>PowerPoint Presentation</vt:lpstr>
      <vt:lpstr>Whatsapp and Year 7</vt:lpstr>
      <vt:lpstr>Whatsapp and Year 7</vt:lpstr>
      <vt:lpstr>It is very easy to write things on Whatsapp without thinking  </vt:lpstr>
      <vt:lpstr>Think about our UCC school values when you use apps like Whatsapp:  </vt:lpstr>
      <vt:lpstr>Think about our UCC school values when you use apps like Whatsapp:  </vt:lpstr>
      <vt:lpstr>Think about our UCC school values when you use apps like Whatsapp:  </vt:lpstr>
      <vt:lpstr>We cannot monitor what goes on out of school but we still expect you to all be nice people with your peers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</dc:title>
  <dc:creator>Sarah Addicott</dc:creator>
  <cp:lastModifiedBy>StuartJones_K</cp:lastModifiedBy>
  <cp:revision>24</cp:revision>
  <dcterms:created xsi:type="dcterms:W3CDTF">2015-09-20T21:08:21Z</dcterms:created>
  <dcterms:modified xsi:type="dcterms:W3CDTF">2020-10-02T05:29:49Z</dcterms:modified>
</cp:coreProperties>
</file>