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9"/>
  </p:notesMasterIdLst>
  <p:sldIdLst>
    <p:sldId id="256" r:id="rId2"/>
    <p:sldId id="258" r:id="rId3"/>
    <p:sldId id="259" r:id="rId4"/>
    <p:sldId id="260" r:id="rId5"/>
    <p:sldId id="262" r:id="rId6"/>
    <p:sldId id="257" r:id="rId7"/>
    <p:sldId id="261" r:id="rId8"/>
  </p:sldIdLst>
  <p:sldSz cx="9144000" cy="6858000" type="screen4x3"/>
  <p:notesSz cx="6858000" cy="9144000"/>
  <p:defaultTextStyle>
    <a:defPPr>
      <a:defRPr lang="en-GB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20" charset="-128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20" charset="-128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20" charset="-128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20" charset="-128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20" charset="-128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charset="0"/>
        <a:ea typeface="ＭＳ Ｐゴシック" pitchFamily="20" charset="-128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charset="0"/>
        <a:ea typeface="ＭＳ Ｐゴシック" pitchFamily="20" charset="-128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charset="0"/>
        <a:ea typeface="ＭＳ Ｐゴシック" pitchFamily="20" charset="-128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charset="0"/>
        <a:ea typeface="ＭＳ Ｐゴシック" pitchFamily="20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CBD89"/>
    <a:srgbClr val="A7B97F"/>
    <a:srgbClr val="009B7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893" autoAdjust="0"/>
    <p:restoredTop sz="94654" autoAdjust="0"/>
  </p:normalViewPr>
  <p:slideViewPr>
    <p:cSldViewPr>
      <p:cViewPr varScale="1">
        <p:scale>
          <a:sx n="86" d="100"/>
          <a:sy n="86" d="100"/>
        </p:scale>
        <p:origin x="1608" y="11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12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19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noProof="0" smtClean="0"/>
              <a:t>Click to edit Master text styles</a:t>
            </a:r>
          </a:p>
          <a:p>
            <a:pPr lvl="1"/>
            <a:r>
              <a:rPr lang="en-GB" noProof="0" smtClean="0"/>
              <a:t>Second level</a:t>
            </a:r>
          </a:p>
          <a:p>
            <a:pPr lvl="2"/>
            <a:r>
              <a:rPr lang="en-GB" noProof="0" smtClean="0"/>
              <a:t>Third level</a:t>
            </a:r>
          </a:p>
          <a:p>
            <a:pPr lvl="3"/>
            <a:r>
              <a:rPr lang="en-GB" noProof="0" smtClean="0"/>
              <a:t>Fourth level</a:t>
            </a:r>
          </a:p>
          <a:p>
            <a:pPr lvl="4"/>
            <a:r>
              <a:rPr lang="en-GB" noProof="0" smtClean="0"/>
              <a:t>Fifth level</a:t>
            </a:r>
          </a:p>
        </p:txBody>
      </p:sp>
      <p:sp>
        <p:nvSpPr>
          <p:cNvPr id="819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19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95CA1950-0735-4ECE-91CD-22E17BE2821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026225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pitchFamily="20" charset="-128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pitchFamily="20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pitchFamily="20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pitchFamily="20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pitchFamily="20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5.jpeg"/><Relationship Id="rId4" Type="http://schemas.openxmlformats.org/officeDocument/2006/relationships/image" Target="../media/image1.jpe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solidFill>
          <a:srgbClr val="ACBD8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2" descr="InvestorinPeople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22238"/>
            <a:ext cx="174625" cy="122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Line 17"/>
          <p:cNvSpPr>
            <a:spLocks noChangeShapeType="1"/>
          </p:cNvSpPr>
          <p:nvPr/>
        </p:nvSpPr>
        <p:spPr bwMode="auto">
          <a:xfrm>
            <a:off x="0" y="5781675"/>
            <a:ext cx="9144000" cy="0"/>
          </a:xfrm>
          <a:prstGeom prst="line">
            <a:avLst/>
          </a:prstGeom>
          <a:noFill/>
          <a:ln w="31750">
            <a:solidFill>
              <a:srgbClr val="009B7B"/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GB"/>
          </a:p>
        </p:txBody>
      </p:sp>
      <p:sp>
        <p:nvSpPr>
          <p:cNvPr id="6" name="Text Box 19"/>
          <p:cNvSpPr txBox="1">
            <a:spLocks noChangeArrowheads="1"/>
          </p:cNvSpPr>
          <p:nvPr userDrawn="1"/>
        </p:nvSpPr>
        <p:spPr bwMode="auto">
          <a:xfrm>
            <a:off x="395288" y="5876925"/>
            <a:ext cx="41052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endParaRPr lang="en-US"/>
          </a:p>
        </p:txBody>
      </p:sp>
      <p:pic>
        <p:nvPicPr>
          <p:cNvPr id="7" name="Picture 13" descr="RCCLogo3colLongREV.gif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313" y="866775"/>
            <a:ext cx="3041650" cy="141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14" descr="green_church.jpg"/>
          <p:cNvPicPr>
            <a:picLocks noChangeAspect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4143375"/>
            <a:ext cx="9144000" cy="160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8" descr="green_disabled.jpg"/>
          <p:cNvPicPr>
            <a:picLocks noChangeAspect="1"/>
          </p:cNvPicPr>
          <p:nvPr userDrawn="1"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072438" y="5929313"/>
            <a:ext cx="842962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563938" y="914400"/>
            <a:ext cx="5400675" cy="1143000"/>
          </a:xfrm>
        </p:spPr>
        <p:txBody>
          <a:bodyPr/>
          <a:lstStyle>
            <a:lvl1pPr>
              <a:defRPr sz="3600">
                <a:solidFill>
                  <a:schemeClr val="tx1"/>
                </a:solidFill>
              </a:defRPr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563938" y="2057400"/>
            <a:ext cx="5400675" cy="1752600"/>
          </a:xfrm>
        </p:spPr>
        <p:txBody>
          <a:bodyPr/>
          <a:lstStyle>
            <a:lvl1pPr marL="0" indent="0" algn="ctr">
              <a:buFontTx/>
              <a:buNone/>
              <a:defRPr sz="2400">
                <a:solidFill>
                  <a:srgbClr val="009B7B"/>
                </a:solidFill>
              </a:defRPr>
            </a:lvl1pPr>
          </a:lstStyle>
          <a:p>
            <a:r>
              <a:rPr lang="en-GB"/>
              <a:t>Click to edit Master subtitle style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33400" y="2349500"/>
            <a:ext cx="3962400" cy="3733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349500"/>
            <a:ext cx="3962400" cy="3733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53200" y="1447800"/>
            <a:ext cx="2057400" cy="46355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81000" y="1447800"/>
            <a:ext cx="6019800" cy="46355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 bwMode="auto">
          <a:xfrm>
            <a:off x="0" y="0"/>
            <a:ext cx="2214563" cy="1214438"/>
          </a:xfrm>
          <a:prstGeom prst="rect">
            <a:avLst/>
          </a:prstGeom>
          <a:solidFill>
            <a:srgbClr val="ACBD89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GB"/>
          </a:p>
        </p:txBody>
      </p:sp>
      <p:pic>
        <p:nvPicPr>
          <p:cNvPr id="1027" name="Picture 7" descr="green_church.jpg"/>
          <p:cNvPicPr>
            <a:picLocks noChangeAspect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2143125" y="0"/>
            <a:ext cx="7000875" cy="1231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81000" y="1447800"/>
            <a:ext cx="80772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title style</a:t>
            </a:r>
          </a:p>
        </p:txBody>
      </p:sp>
      <p:sp>
        <p:nvSpPr>
          <p:cNvPr id="102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533400" y="2349500"/>
            <a:ext cx="8077200" cy="3733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</a:p>
        </p:txBody>
      </p:sp>
      <p:sp>
        <p:nvSpPr>
          <p:cNvPr id="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0" y="188913"/>
            <a:ext cx="421005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032" name="Line 8"/>
          <p:cNvSpPr>
            <a:spLocks noChangeShapeType="1"/>
          </p:cNvSpPr>
          <p:nvPr/>
        </p:nvSpPr>
        <p:spPr bwMode="auto">
          <a:xfrm>
            <a:off x="0" y="1219200"/>
            <a:ext cx="9144000" cy="0"/>
          </a:xfrm>
          <a:prstGeom prst="line">
            <a:avLst/>
          </a:prstGeom>
          <a:noFill/>
          <a:ln w="41275">
            <a:solidFill>
              <a:srgbClr val="009B7B"/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GB"/>
          </a:p>
        </p:txBody>
      </p:sp>
      <p:pic>
        <p:nvPicPr>
          <p:cNvPr id="3" name="Picture 9" descr="RCCLogo3colLongREV.gif"/>
          <p:cNvPicPr>
            <a:picLocks noChangeAspect="1"/>
          </p:cNvPicPr>
          <p:nvPr userDrawn="1"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285750" y="71438"/>
            <a:ext cx="2295525" cy="1071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55" r:id="rId1"/>
    <p:sldLayoutId id="2147483745" r:id="rId2"/>
    <p:sldLayoutId id="2147483746" r:id="rId3"/>
    <p:sldLayoutId id="2147483747" r:id="rId4"/>
    <p:sldLayoutId id="2147483748" r:id="rId5"/>
    <p:sldLayoutId id="2147483749" r:id="rId6"/>
    <p:sldLayoutId id="2147483750" r:id="rId7"/>
    <p:sldLayoutId id="2147483751" r:id="rId8"/>
    <p:sldLayoutId id="2147483752" r:id="rId9"/>
    <p:sldLayoutId id="2147483753" r:id="rId10"/>
    <p:sldLayoutId id="2147483754" r:id="rId11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2400" b="1">
          <a:solidFill>
            <a:srgbClr val="009B7B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2400" b="1">
          <a:solidFill>
            <a:srgbClr val="009B7B"/>
          </a:solidFill>
          <a:latin typeface="Verdana" pitchFamily="34" charset="0"/>
          <a:ea typeface="ＭＳ Ｐゴシック" pitchFamily="20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2400" b="1">
          <a:solidFill>
            <a:srgbClr val="009B7B"/>
          </a:solidFill>
          <a:latin typeface="Verdana" pitchFamily="34" charset="0"/>
          <a:ea typeface="ＭＳ Ｐゴシック" pitchFamily="20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2400" b="1">
          <a:solidFill>
            <a:srgbClr val="009B7B"/>
          </a:solidFill>
          <a:latin typeface="Verdana" pitchFamily="34" charset="0"/>
          <a:ea typeface="ＭＳ Ｐゴシック" pitchFamily="20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2400" b="1">
          <a:solidFill>
            <a:srgbClr val="009B7B"/>
          </a:solidFill>
          <a:latin typeface="Verdana" pitchFamily="34" charset="0"/>
          <a:ea typeface="ＭＳ Ｐゴシック" pitchFamily="20" charset="-128"/>
        </a:defRPr>
      </a:lvl5pPr>
      <a:lvl6pPr marL="457200" algn="ctr" rtl="0" fontAlgn="base">
        <a:spcBef>
          <a:spcPct val="0"/>
        </a:spcBef>
        <a:spcAft>
          <a:spcPct val="0"/>
        </a:spcAft>
        <a:defRPr sz="2400" b="1">
          <a:solidFill>
            <a:srgbClr val="009B7B"/>
          </a:solidFill>
          <a:latin typeface="Verdana" pitchFamily="34" charset="0"/>
          <a:ea typeface="ＭＳ Ｐゴシック" pitchFamily="20" charset="-128"/>
        </a:defRPr>
      </a:lvl6pPr>
      <a:lvl7pPr marL="914400" algn="ctr" rtl="0" fontAlgn="base">
        <a:spcBef>
          <a:spcPct val="0"/>
        </a:spcBef>
        <a:spcAft>
          <a:spcPct val="0"/>
        </a:spcAft>
        <a:defRPr sz="2400" b="1">
          <a:solidFill>
            <a:srgbClr val="009B7B"/>
          </a:solidFill>
          <a:latin typeface="Verdana" pitchFamily="34" charset="0"/>
          <a:ea typeface="ＭＳ Ｐゴシック" pitchFamily="20" charset="-128"/>
        </a:defRPr>
      </a:lvl7pPr>
      <a:lvl8pPr marL="1371600" algn="ctr" rtl="0" fontAlgn="base">
        <a:spcBef>
          <a:spcPct val="0"/>
        </a:spcBef>
        <a:spcAft>
          <a:spcPct val="0"/>
        </a:spcAft>
        <a:defRPr sz="2400" b="1">
          <a:solidFill>
            <a:srgbClr val="009B7B"/>
          </a:solidFill>
          <a:latin typeface="Verdana" pitchFamily="34" charset="0"/>
          <a:ea typeface="ＭＳ Ｐゴシック" pitchFamily="20" charset="-128"/>
        </a:defRPr>
      </a:lvl8pPr>
      <a:lvl9pPr marL="1828800" algn="ctr" rtl="0" fontAlgn="base">
        <a:spcBef>
          <a:spcPct val="0"/>
        </a:spcBef>
        <a:spcAft>
          <a:spcPct val="0"/>
        </a:spcAft>
        <a:defRPr sz="2400" b="1">
          <a:solidFill>
            <a:srgbClr val="009B7B"/>
          </a:solidFill>
          <a:latin typeface="Verdana" pitchFamily="34" charset="0"/>
          <a:ea typeface="ＭＳ Ｐゴシック" pitchFamily="20" charset="-128"/>
        </a:defRPr>
      </a:lvl9pPr>
    </p:titleStyle>
    <p:bodyStyle>
      <a:lvl1pPr marL="188913" indent="-188913" algn="l" rtl="0" eaLnBrk="0" fontAlgn="base" hangingPunct="0">
        <a:spcBef>
          <a:spcPct val="20000"/>
        </a:spcBef>
        <a:spcAft>
          <a:spcPct val="0"/>
        </a:spcAft>
        <a:buClr>
          <a:srgbClr val="009B7B"/>
        </a:buClr>
        <a:buChar char="•"/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1042988" indent="-663575" algn="l" rtl="0" eaLnBrk="0" fontAlgn="base" hangingPunct="0">
        <a:spcBef>
          <a:spcPct val="20000"/>
        </a:spcBef>
        <a:spcAft>
          <a:spcPct val="0"/>
        </a:spcAft>
        <a:defRPr>
          <a:solidFill>
            <a:schemeClr val="tx1"/>
          </a:solidFill>
          <a:latin typeface="+mn-lt"/>
          <a:ea typeface="+mn-ea"/>
        </a:defRPr>
      </a:lvl2pPr>
      <a:lvl3pPr marL="2035175" indent="-228600" algn="l" rtl="0" eaLnBrk="0" fontAlgn="base" hangingPunct="0">
        <a:spcBef>
          <a:spcPct val="20000"/>
        </a:spcBef>
        <a:spcAft>
          <a:spcPct val="0"/>
        </a:spcAft>
        <a:defRPr>
          <a:solidFill>
            <a:schemeClr val="tx1"/>
          </a:solidFill>
          <a:latin typeface="+mn-lt"/>
          <a:ea typeface="+mn-ea"/>
        </a:defRPr>
      </a:lvl3pPr>
      <a:lvl4pPr marL="2454275" indent="-228600" algn="l" rtl="0" eaLnBrk="0" fontAlgn="base" hangingPunct="0">
        <a:spcBef>
          <a:spcPct val="20000"/>
        </a:spcBef>
        <a:spcAft>
          <a:spcPct val="0"/>
        </a:spcAft>
        <a:defRPr>
          <a:solidFill>
            <a:schemeClr val="tx1"/>
          </a:solidFill>
          <a:latin typeface="+mn-lt"/>
          <a:ea typeface="+mn-ea"/>
        </a:defRPr>
      </a:lvl4pPr>
      <a:lvl5pPr marL="2873375" indent="-228600" algn="l" rtl="0" eaLnBrk="0" fontAlgn="base" hangingPunct="0">
        <a:spcBef>
          <a:spcPct val="20000"/>
        </a:spcBef>
        <a:spcAft>
          <a:spcPct val="0"/>
        </a:spcAft>
        <a:defRPr>
          <a:solidFill>
            <a:schemeClr val="tx1"/>
          </a:solidFill>
          <a:latin typeface="+mn-lt"/>
          <a:ea typeface="+mn-ea"/>
        </a:defRPr>
      </a:lvl5pPr>
      <a:lvl6pPr marL="3330575" indent="-228600" algn="l" rtl="0" fontAlgn="base">
        <a:spcBef>
          <a:spcPct val="20000"/>
        </a:spcBef>
        <a:spcAft>
          <a:spcPct val="0"/>
        </a:spcAft>
        <a:defRPr>
          <a:solidFill>
            <a:schemeClr val="tx1"/>
          </a:solidFill>
          <a:latin typeface="+mn-lt"/>
          <a:ea typeface="+mn-ea"/>
        </a:defRPr>
      </a:lvl6pPr>
      <a:lvl7pPr marL="3787775" indent="-228600" algn="l" rtl="0" fontAlgn="base">
        <a:spcBef>
          <a:spcPct val="20000"/>
        </a:spcBef>
        <a:spcAft>
          <a:spcPct val="0"/>
        </a:spcAft>
        <a:defRPr>
          <a:solidFill>
            <a:schemeClr val="tx1"/>
          </a:solidFill>
          <a:latin typeface="+mn-lt"/>
          <a:ea typeface="+mn-ea"/>
        </a:defRPr>
      </a:lvl7pPr>
      <a:lvl8pPr marL="4244975" indent="-228600" algn="l" rtl="0" fontAlgn="base">
        <a:spcBef>
          <a:spcPct val="20000"/>
        </a:spcBef>
        <a:spcAft>
          <a:spcPct val="0"/>
        </a:spcAft>
        <a:defRPr>
          <a:solidFill>
            <a:schemeClr val="tx1"/>
          </a:solidFill>
          <a:latin typeface="+mn-lt"/>
          <a:ea typeface="+mn-ea"/>
        </a:defRPr>
      </a:lvl8pPr>
      <a:lvl9pPr marL="4702175" indent="-228600" algn="l" rtl="0" fontAlgn="base">
        <a:spcBef>
          <a:spcPct val="20000"/>
        </a:spcBef>
        <a:spcAft>
          <a:spcPct val="0"/>
        </a:spcAft>
        <a:defRPr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8"/>
          <p:cNvSpPr>
            <a:spLocks noGrp="1" noChangeArrowheads="1"/>
          </p:cNvSpPr>
          <p:nvPr>
            <p:ph type="ctrTitle"/>
          </p:nvPr>
        </p:nvSpPr>
        <p:spPr>
          <a:xfrm>
            <a:off x="1812130" y="2564904"/>
            <a:ext cx="5400675" cy="1143000"/>
          </a:xfrm>
        </p:spPr>
        <p:txBody>
          <a:bodyPr/>
          <a:lstStyle/>
          <a:p>
            <a:pPr eaLnBrk="1" hangingPunct="1"/>
            <a:r>
              <a:rPr lang="en-US" dirty="0" smtClean="0"/>
              <a:t>Rutland Sports Leadership Academy</a:t>
            </a:r>
          </a:p>
        </p:txBody>
      </p:sp>
      <p:sp>
        <p:nvSpPr>
          <p:cNvPr id="3075" name="Rectangle 9"/>
          <p:cNvSpPr>
            <a:spLocks noGrp="1" noChangeArrowheads="1"/>
          </p:cNvSpPr>
          <p:nvPr>
            <p:ph type="subTitle" idx="1"/>
          </p:nvPr>
        </p:nvSpPr>
        <p:spPr>
          <a:xfrm>
            <a:off x="1979712" y="4109906"/>
            <a:ext cx="5400675" cy="1752600"/>
          </a:xfrm>
        </p:spPr>
        <p:txBody>
          <a:bodyPr/>
          <a:lstStyle/>
          <a:p>
            <a:pPr eaLnBrk="1" hangingPunct="1"/>
            <a:endParaRPr lang="en-US" dirty="0" smtClean="0"/>
          </a:p>
          <a:p>
            <a:pPr eaLnBrk="1" hangingPunct="1"/>
            <a:endParaRPr lang="en-US" dirty="0" smtClean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4328" y="5940323"/>
            <a:ext cx="1381873" cy="666063"/>
          </a:xfrm>
          <a:prstGeom prst="rect">
            <a:avLst/>
          </a:prstGeom>
          <a:solidFill>
            <a:srgbClr val="ACBD89"/>
          </a:solidFill>
        </p:spPr>
      </p:pic>
      <p:pic>
        <p:nvPicPr>
          <p:cNvPr id="1026" name="Picture 14" descr="Active Rutland Schools (PNG) Transparent Black Writi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2805" y="1089752"/>
            <a:ext cx="1538287" cy="1073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dirty="0" smtClean="0"/>
              <a:t>Who are we? </a:t>
            </a:r>
            <a:endParaRPr lang="en-GB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US" sz="2400" dirty="0" smtClean="0"/>
              <a:t>We are a team of young leaders who work together to provide opportunities for sport and physical activity within our schools and wider community. </a:t>
            </a:r>
            <a:endParaRPr lang="en-GB" sz="24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4216400"/>
            <a:ext cx="3305944" cy="218027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7026" y="4216400"/>
            <a:ext cx="3342084" cy="22241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93672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dirty="0" smtClean="0"/>
              <a:t>Our aim is to…</a:t>
            </a:r>
            <a:endParaRPr lang="en-GB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400" dirty="0" smtClean="0"/>
              <a:t>Increase levels of </a:t>
            </a:r>
            <a:r>
              <a:rPr lang="en-US" sz="2400" b="1" dirty="0" smtClean="0"/>
              <a:t>participation in physical activity and sport </a:t>
            </a:r>
          </a:p>
          <a:p>
            <a:pPr marL="0" indent="0">
              <a:buNone/>
            </a:pPr>
            <a:endParaRPr lang="en-US" sz="2400" dirty="0" smtClean="0"/>
          </a:p>
          <a:p>
            <a:r>
              <a:rPr lang="en-US" sz="2400" dirty="0" smtClean="0"/>
              <a:t>Provide more </a:t>
            </a:r>
            <a:r>
              <a:rPr lang="en-US" sz="2400" b="1" dirty="0" smtClean="0"/>
              <a:t>opportunity</a:t>
            </a:r>
            <a:r>
              <a:rPr lang="en-US" sz="2400" dirty="0" smtClean="0"/>
              <a:t> for young people to compete in sport </a:t>
            </a:r>
          </a:p>
          <a:p>
            <a:pPr marL="0" indent="0">
              <a:buNone/>
            </a:pPr>
            <a:endParaRPr lang="en-US" sz="2400" dirty="0" smtClean="0"/>
          </a:p>
          <a:p>
            <a:r>
              <a:rPr lang="en-US" sz="2400" dirty="0" smtClean="0"/>
              <a:t>Develop young people’s </a:t>
            </a:r>
            <a:r>
              <a:rPr lang="en-US" sz="2400" b="1" dirty="0" smtClean="0"/>
              <a:t>sport leadership skills and experiences</a:t>
            </a:r>
            <a:endParaRPr lang="en-GB" sz="2400" b="1" dirty="0"/>
          </a:p>
        </p:txBody>
      </p:sp>
    </p:spTree>
    <p:extLst>
      <p:ext uri="{BB962C8B-B14F-4D97-AF65-F5344CB8AC3E}">
        <p14:creationId xmlns:p14="http://schemas.microsoft.com/office/powerpoint/2010/main" val="291501724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Leadership Academy can offer you…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000" dirty="0" smtClean="0"/>
              <a:t>Regular leadership </a:t>
            </a:r>
            <a:r>
              <a:rPr lang="en-US" sz="2000" b="1" dirty="0" smtClean="0"/>
              <a:t>training </a:t>
            </a:r>
          </a:p>
          <a:p>
            <a:r>
              <a:rPr lang="en-US" sz="2000" dirty="0" smtClean="0"/>
              <a:t>The support to be involved in </a:t>
            </a:r>
            <a:r>
              <a:rPr lang="en-US" sz="2000" b="1" dirty="0" smtClean="0"/>
              <a:t>volunteering</a:t>
            </a:r>
            <a:r>
              <a:rPr lang="en-US" sz="2000" dirty="0" smtClean="0"/>
              <a:t> and leadership opportunities </a:t>
            </a:r>
          </a:p>
          <a:p>
            <a:r>
              <a:rPr lang="en-US" sz="2000" dirty="0" smtClean="0"/>
              <a:t>Opportunities to work within a </a:t>
            </a:r>
            <a:r>
              <a:rPr lang="en-US" sz="2000" b="1" dirty="0" smtClean="0"/>
              <a:t>team</a:t>
            </a:r>
            <a:r>
              <a:rPr lang="en-US" sz="2000" dirty="0" smtClean="0"/>
              <a:t> that </a:t>
            </a:r>
            <a:r>
              <a:rPr lang="en-US" sz="2000" b="1" dirty="0" smtClean="0"/>
              <a:t>makes a difference </a:t>
            </a:r>
            <a:r>
              <a:rPr lang="en-US" sz="2000" dirty="0" smtClean="0"/>
              <a:t>in your school and community </a:t>
            </a:r>
          </a:p>
          <a:p>
            <a:r>
              <a:rPr lang="en-US" sz="2000" dirty="0" smtClean="0"/>
              <a:t>Experience in </a:t>
            </a:r>
            <a:r>
              <a:rPr lang="en-US" sz="2000" b="1" dirty="0" smtClean="0"/>
              <a:t>leading</a:t>
            </a:r>
            <a:r>
              <a:rPr lang="en-US" sz="2000" dirty="0" smtClean="0"/>
              <a:t> and </a:t>
            </a:r>
            <a:r>
              <a:rPr lang="en-US" sz="2000" b="1" dirty="0" smtClean="0"/>
              <a:t>teaching</a:t>
            </a:r>
            <a:r>
              <a:rPr lang="en-US" sz="2000" dirty="0" smtClean="0"/>
              <a:t> others in a </a:t>
            </a:r>
            <a:r>
              <a:rPr lang="en-US" sz="2000" b="1" dirty="0" smtClean="0"/>
              <a:t>PE, sport and coaching environment </a:t>
            </a:r>
          </a:p>
          <a:p>
            <a:r>
              <a:rPr lang="en-US" sz="2000" dirty="0" smtClean="0"/>
              <a:t>The scope to </a:t>
            </a:r>
            <a:r>
              <a:rPr lang="en-US" sz="2000" b="1" dirty="0" smtClean="0"/>
              <a:t>develop skills for personal growth</a:t>
            </a:r>
          </a:p>
          <a:p>
            <a:r>
              <a:rPr lang="en-US" sz="2000" dirty="0" smtClean="0"/>
              <a:t>Access to </a:t>
            </a:r>
            <a:r>
              <a:rPr lang="en-US" sz="2000" b="1" dirty="0" smtClean="0"/>
              <a:t>National Governing Body Awards </a:t>
            </a:r>
            <a:r>
              <a:rPr lang="en-US" sz="2000" dirty="0" smtClean="0"/>
              <a:t>coaching and Leadership Awards</a:t>
            </a: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297786204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dirty="0" smtClean="0"/>
              <a:t>What will I be doing? </a:t>
            </a:r>
            <a:endParaRPr lang="en-GB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400" b="1" dirty="0" smtClean="0"/>
              <a:t>Promoting</a:t>
            </a:r>
            <a:r>
              <a:rPr lang="en-US" sz="2400" dirty="0" smtClean="0"/>
              <a:t> physical activity and sport in school</a:t>
            </a:r>
          </a:p>
          <a:p>
            <a:r>
              <a:rPr lang="en-US" sz="2400" b="1" dirty="0" smtClean="0"/>
              <a:t>Delivering</a:t>
            </a:r>
            <a:r>
              <a:rPr lang="en-US" sz="2400" dirty="0" smtClean="0"/>
              <a:t> warm-up and cool-down session in </a:t>
            </a:r>
            <a:r>
              <a:rPr lang="en-US" sz="2400" b="1" dirty="0" smtClean="0"/>
              <a:t>PE</a:t>
            </a:r>
          </a:p>
          <a:p>
            <a:r>
              <a:rPr lang="en-US" sz="2400" dirty="0" smtClean="0"/>
              <a:t>Helping to run a </a:t>
            </a:r>
            <a:r>
              <a:rPr lang="en-US" sz="2400" b="1" dirty="0" smtClean="0"/>
              <a:t>Extra-Curricular club</a:t>
            </a:r>
          </a:p>
          <a:p>
            <a:r>
              <a:rPr lang="en-US" sz="2400" b="1" dirty="0" smtClean="0"/>
              <a:t>Volunteering</a:t>
            </a:r>
            <a:r>
              <a:rPr lang="en-US" sz="2400" dirty="0" smtClean="0"/>
              <a:t> as a sports leader in </a:t>
            </a:r>
            <a:r>
              <a:rPr lang="en-US" sz="2400" b="1" dirty="0" smtClean="0"/>
              <a:t>school</a:t>
            </a:r>
            <a:r>
              <a:rPr lang="en-US" sz="2400" dirty="0" smtClean="0"/>
              <a:t> and the </a:t>
            </a:r>
            <a:r>
              <a:rPr lang="en-US" sz="2400" b="1" dirty="0" smtClean="0"/>
              <a:t>community</a:t>
            </a:r>
          </a:p>
          <a:p>
            <a:r>
              <a:rPr lang="en-US" sz="2400" dirty="0" err="1" smtClean="0"/>
              <a:t>Organising</a:t>
            </a:r>
            <a:r>
              <a:rPr lang="en-US" sz="2400" dirty="0" smtClean="0"/>
              <a:t> a </a:t>
            </a:r>
            <a:r>
              <a:rPr lang="en-US" sz="2400" b="1" dirty="0" smtClean="0"/>
              <a:t>sports competition</a:t>
            </a:r>
            <a:endParaRPr lang="en-GB" sz="2400" b="1" dirty="0"/>
          </a:p>
        </p:txBody>
      </p:sp>
    </p:spTree>
    <p:extLst>
      <p:ext uri="{BB962C8B-B14F-4D97-AF65-F5344CB8AC3E}">
        <p14:creationId xmlns:p14="http://schemas.microsoft.com/office/powerpoint/2010/main" val="14366834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596900" y="1663700"/>
            <a:ext cx="8077200" cy="533400"/>
          </a:xfrm>
        </p:spPr>
        <p:txBody>
          <a:bodyPr/>
          <a:lstStyle/>
          <a:p>
            <a:pPr eaLnBrk="1" hangingPunct="1"/>
            <a:r>
              <a:rPr lang="en-US" sz="2800" dirty="0" smtClean="0"/>
              <a:t>What are we after? 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sz="2400" dirty="0" smtClean="0"/>
              <a:t>Students with the ability to…</a:t>
            </a:r>
          </a:p>
          <a:p>
            <a:pPr marL="0" indent="0" eaLnBrk="1" hangingPunct="1">
              <a:buNone/>
            </a:pPr>
            <a:r>
              <a:rPr lang="en-US" sz="2400" dirty="0"/>
              <a:t>	</a:t>
            </a:r>
            <a:r>
              <a:rPr lang="en-US" sz="2400" dirty="0" smtClean="0"/>
              <a:t>- </a:t>
            </a:r>
            <a:r>
              <a:rPr lang="en-US" sz="2400" b="1" dirty="0" smtClean="0"/>
              <a:t>Communicate</a:t>
            </a:r>
            <a:r>
              <a:rPr lang="en-US" sz="2400" dirty="0" smtClean="0"/>
              <a:t> effectively  </a:t>
            </a:r>
          </a:p>
          <a:p>
            <a:pPr marL="0" indent="0" eaLnBrk="1" hangingPunct="1">
              <a:buNone/>
            </a:pPr>
            <a:r>
              <a:rPr lang="en-US" sz="2400" dirty="0"/>
              <a:t>	</a:t>
            </a:r>
            <a:r>
              <a:rPr lang="en-US" sz="2400" dirty="0" smtClean="0"/>
              <a:t>- Be a </a:t>
            </a:r>
            <a:r>
              <a:rPr lang="en-US" sz="2400" b="1" dirty="0" smtClean="0"/>
              <a:t>role model </a:t>
            </a:r>
          </a:p>
          <a:p>
            <a:pPr marL="0" indent="0" eaLnBrk="1" hangingPunct="1">
              <a:buNone/>
            </a:pPr>
            <a:r>
              <a:rPr lang="en-US" sz="2400" dirty="0"/>
              <a:t>	</a:t>
            </a:r>
            <a:r>
              <a:rPr lang="en-US" sz="2400" dirty="0" smtClean="0"/>
              <a:t>- Influence and </a:t>
            </a:r>
            <a:r>
              <a:rPr lang="en-US" sz="2400" b="1" dirty="0" smtClean="0"/>
              <a:t>inspire</a:t>
            </a:r>
            <a:r>
              <a:rPr lang="en-US" sz="2400" dirty="0" smtClean="0"/>
              <a:t> young people </a:t>
            </a:r>
          </a:p>
          <a:p>
            <a:pPr marL="0" indent="0" eaLnBrk="1" hangingPunct="1">
              <a:buNone/>
            </a:pPr>
            <a:endParaRPr lang="en-US" sz="2400" dirty="0" smtClean="0"/>
          </a:p>
          <a:p>
            <a:pPr marL="0" indent="0" eaLnBrk="1" hangingPunct="1">
              <a:buNone/>
            </a:pPr>
            <a:r>
              <a:rPr lang="en-US" sz="2400" dirty="0" smtClean="0"/>
              <a:t>… In order to become top quality leaders that represent Casterton at our Leadership Academy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722313" y="1988840"/>
            <a:ext cx="7772400" cy="1362075"/>
          </a:xfrm>
        </p:spPr>
        <p:txBody>
          <a:bodyPr/>
          <a:lstStyle/>
          <a:p>
            <a:pPr algn="ctr"/>
            <a:r>
              <a:rPr lang="en-US" dirty="0" smtClean="0"/>
              <a:t>Thank you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>
          <a:xfrm>
            <a:off x="731414" y="3140968"/>
            <a:ext cx="7772400" cy="4608512"/>
          </a:xfrm>
        </p:spPr>
        <p:txBody>
          <a:bodyPr/>
          <a:lstStyle/>
          <a:p>
            <a:endParaRPr lang="en-US" sz="2800" b="1" dirty="0" smtClean="0"/>
          </a:p>
          <a:p>
            <a:endParaRPr lang="en-US" sz="2800" b="1" dirty="0"/>
          </a:p>
          <a:p>
            <a:endParaRPr lang="en-US" sz="2800" b="1" dirty="0" smtClean="0"/>
          </a:p>
          <a:p>
            <a:r>
              <a:rPr lang="en-US" sz="2800" b="1" dirty="0"/>
              <a:t> </a:t>
            </a:r>
            <a:endParaRPr lang="en-US" sz="2800" b="1" dirty="0" smtClean="0"/>
          </a:p>
          <a:p>
            <a:endParaRPr lang="en-US" sz="2800" b="1" dirty="0"/>
          </a:p>
          <a:p>
            <a:endParaRPr lang="en-US" sz="2800" b="1" dirty="0" smtClean="0"/>
          </a:p>
          <a:p>
            <a:endParaRPr lang="en-US" sz="2800" b="1" dirty="0"/>
          </a:p>
          <a:p>
            <a:endParaRPr lang="en-US" sz="2800" b="1" dirty="0" smtClean="0"/>
          </a:p>
          <a:p>
            <a:endParaRPr lang="en-US" sz="2800" b="1" dirty="0"/>
          </a:p>
          <a:p>
            <a:endParaRPr lang="en-US" sz="2800" b="1" dirty="0" smtClean="0"/>
          </a:p>
          <a:p>
            <a:r>
              <a:rPr lang="en-US" sz="2800" b="1" dirty="0" smtClean="0"/>
              <a:t>If you would like to be involved or for further information please contact</a:t>
            </a:r>
            <a:r>
              <a:rPr lang="en-US" sz="2800" dirty="0" smtClean="0"/>
              <a:t>:</a:t>
            </a:r>
          </a:p>
          <a:p>
            <a:endParaRPr lang="en-US" sz="2800" dirty="0"/>
          </a:p>
          <a:p>
            <a:r>
              <a:rPr lang="en-US" sz="2800" dirty="0" err="1" smtClean="0"/>
              <a:t>Mr</a:t>
            </a:r>
            <a:r>
              <a:rPr lang="en-US" sz="2800" dirty="0" smtClean="0"/>
              <a:t> </a:t>
            </a:r>
            <a:r>
              <a:rPr lang="en-US" sz="2800" dirty="0"/>
              <a:t>Lewin at Active </a:t>
            </a:r>
            <a:r>
              <a:rPr lang="en-US" sz="2800" dirty="0" smtClean="0"/>
              <a:t>Rutland</a:t>
            </a:r>
          </a:p>
          <a:p>
            <a:r>
              <a:rPr lang="en-US" sz="2800" dirty="0"/>
              <a:t>e: </a:t>
            </a:r>
            <a:r>
              <a:rPr lang="en-US" sz="2800" u="sng" dirty="0" smtClean="0"/>
              <a:t>RLewin@rutland.gov.uk</a:t>
            </a:r>
            <a:endParaRPr lang="en-GB" sz="2800" dirty="0"/>
          </a:p>
          <a:p>
            <a:endParaRPr lang="en-GB" sz="2800" dirty="0"/>
          </a:p>
          <a:p>
            <a:r>
              <a:rPr lang="en-US" sz="2800" b="1" dirty="0" smtClean="0"/>
              <a:t> </a:t>
            </a:r>
            <a:endParaRPr lang="en-US" sz="2800" dirty="0"/>
          </a:p>
          <a:p>
            <a:endParaRPr lang="en-US" sz="2800" dirty="0" smtClean="0"/>
          </a:p>
          <a:p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5505980"/>
      </p:ext>
    </p:extLst>
  </p:cSld>
  <p:clrMapOvr>
    <a:masterClrMapping/>
  </p:clrMapOvr>
</p:sld>
</file>

<file path=ppt/theme/theme1.xml><?xml version="1.0" encoding="utf-8"?>
<a:theme xmlns:a="http://schemas.openxmlformats.org/drawingml/2006/main" name="0506 presentation TEMPLATE">
  <a:themeElements>
    <a:clrScheme name="0506 presentation TEMPLAT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0506 presentation TEMPLATE">
      <a:majorFont>
        <a:latin typeface="Verdana"/>
        <a:ea typeface="ＭＳ Ｐゴシック"/>
        <a:cs typeface=""/>
      </a:majorFont>
      <a:minorFont>
        <a:latin typeface="Verdana"/>
        <a:ea typeface="ＭＳ Ｐゴシック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20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20" charset="-128"/>
          </a:defRPr>
        </a:defPPr>
      </a:lstStyle>
    </a:lnDef>
  </a:objectDefaults>
  <a:extraClrSchemeLst>
    <a:extraClrScheme>
      <a:clrScheme name="0506 presentation TEMPLAT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0506 presentation TEMPLAT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0506 presentation TEMPLAT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0506 presentation TEMPLAT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0506 presentation TEMPLAT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0506 presentation TEMPLAT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0506 presentation TEMPLAT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0506 presentation TEMPLAT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0506 presentation TEMPLAT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0506 presentation TEMPLAT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0506 presentation TEMPLAT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0506 presentation TEMPLAT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0506 presentation TEMPLATE</Template>
  <TotalTime>129</TotalTime>
  <Words>209</Words>
  <Application>Microsoft Office PowerPoint</Application>
  <PresentationFormat>On-screen Show (4:3)</PresentationFormat>
  <Paragraphs>46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ＭＳ Ｐゴシック</vt:lpstr>
      <vt:lpstr>Arial</vt:lpstr>
      <vt:lpstr>Verdana</vt:lpstr>
      <vt:lpstr>0506 presentation TEMPLATE</vt:lpstr>
      <vt:lpstr>Rutland Sports Leadership Academy</vt:lpstr>
      <vt:lpstr>Who are we? </vt:lpstr>
      <vt:lpstr>Our aim is to…</vt:lpstr>
      <vt:lpstr>The Leadership Academy can offer you…</vt:lpstr>
      <vt:lpstr>What will I be doing? </vt:lpstr>
      <vt:lpstr>What are we after? </vt:lpstr>
      <vt:lpstr>Thank you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Rutland</dc:title>
  <dc:creator>RCC</dc:creator>
  <cp:lastModifiedBy>O'Brien_H</cp:lastModifiedBy>
  <cp:revision>25</cp:revision>
  <dcterms:created xsi:type="dcterms:W3CDTF">2008-06-05T09:51:39Z</dcterms:created>
  <dcterms:modified xsi:type="dcterms:W3CDTF">2019-10-04T11:41:19Z</dcterms:modified>
</cp:coreProperties>
</file>