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306" r:id="rId2"/>
    <p:sldId id="315" r:id="rId3"/>
    <p:sldId id="310" r:id="rId4"/>
    <p:sldId id="311" r:id="rId5"/>
    <p:sldId id="313" r:id="rId6"/>
    <p:sldId id="314" r:id="rId7"/>
    <p:sldId id="316" r:id="rId8"/>
    <p:sldId id="31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90" d="100"/>
          <a:sy n="90"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F7BAEA-7C5D-4F24-B7AF-319D0A168619}" type="datetimeFigureOut">
              <a:rPr lang="en-GB" smtClean="0"/>
              <a:t>09/06/2026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0E636D-B841-4F7A-9479-F22D79B189DF}" type="slidenum">
              <a:rPr lang="en-GB" smtClean="0"/>
              <a:t>‹#›</a:t>
            </a:fld>
            <a:endParaRPr lang="en-GB"/>
          </a:p>
        </p:txBody>
      </p:sp>
    </p:spTree>
    <p:extLst>
      <p:ext uri="{BB962C8B-B14F-4D97-AF65-F5344CB8AC3E}">
        <p14:creationId xmlns:p14="http://schemas.microsoft.com/office/powerpoint/2010/main" val="2784290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Overview sheet needed</a:t>
            </a:r>
          </a:p>
          <a:p>
            <a:endParaRPr lang="en-GB" dirty="0"/>
          </a:p>
        </p:txBody>
      </p:sp>
      <p:sp>
        <p:nvSpPr>
          <p:cNvPr id="4" name="Slide Number Placeholder 3"/>
          <p:cNvSpPr>
            <a:spLocks noGrp="1"/>
          </p:cNvSpPr>
          <p:nvPr>
            <p:ph type="sldNum" sz="quarter" idx="5"/>
          </p:nvPr>
        </p:nvSpPr>
        <p:spPr/>
        <p:txBody>
          <a:bodyPr/>
          <a:lstStyle/>
          <a:p>
            <a:fld id="{72523D73-D9B0-440C-AF46-42C41C8D318B}" type="slidenum">
              <a:rPr lang="en-GB" smtClean="0"/>
              <a:t>1</a:t>
            </a:fld>
            <a:endParaRPr lang="en-GB"/>
          </a:p>
        </p:txBody>
      </p:sp>
    </p:spTree>
    <p:extLst>
      <p:ext uri="{BB962C8B-B14F-4D97-AF65-F5344CB8AC3E}">
        <p14:creationId xmlns:p14="http://schemas.microsoft.com/office/powerpoint/2010/main" val="4142316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21040-A834-4F86-2ABC-E6DAC5D6B9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EEE2A5-F82C-08A4-8EFB-C5D47B0AEB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4D3E6-82DF-78B0-EAAE-336CCBF27ACB}"/>
              </a:ext>
            </a:extLst>
          </p:cNvPr>
          <p:cNvSpPr>
            <a:spLocks noGrp="1"/>
          </p:cNvSpPr>
          <p:nvPr>
            <p:ph type="body" idx="1"/>
          </p:nvPr>
        </p:nvSpPr>
        <p:spPr/>
        <p:txBody>
          <a:bodyPr/>
          <a:lstStyle/>
          <a:p>
            <a:r>
              <a:rPr lang="en-GB" dirty="0"/>
              <a:t>Overview sheet needed</a:t>
            </a:r>
          </a:p>
          <a:p>
            <a:endParaRPr lang="en-GB" dirty="0"/>
          </a:p>
        </p:txBody>
      </p:sp>
      <p:sp>
        <p:nvSpPr>
          <p:cNvPr id="4" name="Slide Number Placeholder 3">
            <a:extLst>
              <a:ext uri="{FF2B5EF4-FFF2-40B4-BE49-F238E27FC236}">
                <a16:creationId xmlns:a16="http://schemas.microsoft.com/office/drawing/2014/main" id="{5BEB9428-3013-E254-B860-4E6151D25F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23D73-D9B0-440C-AF46-42C41C8D31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51940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7C240-D2D4-67A9-3BFD-AE58D2DD7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6D132A-A9B6-7FEB-B9ED-0DACC32397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E855AD-03E0-8D83-A77F-CE622BB682F1}"/>
              </a:ext>
            </a:extLst>
          </p:cNvPr>
          <p:cNvSpPr>
            <a:spLocks noGrp="1"/>
          </p:cNvSpPr>
          <p:nvPr>
            <p:ph type="body" idx="1"/>
          </p:nvPr>
        </p:nvSpPr>
        <p:spPr/>
        <p:txBody>
          <a:bodyPr/>
          <a:lstStyle/>
          <a:p>
            <a:r>
              <a:rPr lang="en-GB" dirty="0"/>
              <a:t>Overview sheet needed</a:t>
            </a:r>
          </a:p>
          <a:p>
            <a:endParaRPr lang="en-GB" dirty="0"/>
          </a:p>
        </p:txBody>
      </p:sp>
      <p:sp>
        <p:nvSpPr>
          <p:cNvPr id="4" name="Slide Number Placeholder 3">
            <a:extLst>
              <a:ext uri="{FF2B5EF4-FFF2-40B4-BE49-F238E27FC236}">
                <a16:creationId xmlns:a16="http://schemas.microsoft.com/office/drawing/2014/main" id="{CB7E4023-358B-7F7F-FA57-FF81884D05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23D73-D9B0-440C-AF46-42C41C8D31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96911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13C01-FE97-83CD-20A9-666656FDC7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DFCEB-E823-E78A-D523-1AB5E29853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EF365B-AB78-2D95-E124-151B8868D04E}"/>
              </a:ext>
            </a:extLst>
          </p:cNvPr>
          <p:cNvSpPr>
            <a:spLocks noGrp="1"/>
          </p:cNvSpPr>
          <p:nvPr>
            <p:ph type="body" idx="1"/>
          </p:nvPr>
        </p:nvSpPr>
        <p:spPr/>
        <p:txBody>
          <a:bodyPr/>
          <a:lstStyle/>
          <a:p>
            <a:r>
              <a:rPr lang="en-GB" dirty="0"/>
              <a:t>Overview sheet needed</a:t>
            </a:r>
          </a:p>
          <a:p>
            <a:endParaRPr lang="en-GB" dirty="0"/>
          </a:p>
        </p:txBody>
      </p:sp>
      <p:sp>
        <p:nvSpPr>
          <p:cNvPr id="4" name="Slide Number Placeholder 3">
            <a:extLst>
              <a:ext uri="{FF2B5EF4-FFF2-40B4-BE49-F238E27FC236}">
                <a16:creationId xmlns:a16="http://schemas.microsoft.com/office/drawing/2014/main" id="{56675FBF-1A23-4B30-59A0-7B46B4C3B3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23D73-D9B0-440C-AF46-42C41C8D31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56763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1C992-9C6E-BCC6-BFF5-C962CB5465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FD4F8-6900-93B2-F232-A484D08EC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8DC7FC-487A-58F1-E52D-5DE41056355A}"/>
              </a:ext>
            </a:extLst>
          </p:cNvPr>
          <p:cNvSpPr>
            <a:spLocks noGrp="1"/>
          </p:cNvSpPr>
          <p:nvPr>
            <p:ph type="body" idx="1"/>
          </p:nvPr>
        </p:nvSpPr>
        <p:spPr/>
        <p:txBody>
          <a:bodyPr/>
          <a:lstStyle/>
          <a:p>
            <a:r>
              <a:rPr lang="en-GB" dirty="0"/>
              <a:t>Overview sheet needed</a:t>
            </a:r>
          </a:p>
          <a:p>
            <a:endParaRPr lang="en-GB" dirty="0"/>
          </a:p>
        </p:txBody>
      </p:sp>
      <p:sp>
        <p:nvSpPr>
          <p:cNvPr id="4" name="Slide Number Placeholder 3">
            <a:extLst>
              <a:ext uri="{FF2B5EF4-FFF2-40B4-BE49-F238E27FC236}">
                <a16:creationId xmlns:a16="http://schemas.microsoft.com/office/drawing/2014/main" id="{6EF804E1-60C5-3164-4739-B6962E24F3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23D73-D9B0-440C-AF46-42C41C8D31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53879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2ED35-EA44-4C04-9021-7E157359F4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9622AF-4E67-1C56-6DF7-253D5678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EDC1A0-4B57-3073-345F-7E03842A119D}"/>
              </a:ext>
            </a:extLst>
          </p:cNvPr>
          <p:cNvSpPr>
            <a:spLocks noGrp="1"/>
          </p:cNvSpPr>
          <p:nvPr>
            <p:ph type="body" idx="1"/>
          </p:nvPr>
        </p:nvSpPr>
        <p:spPr/>
        <p:txBody>
          <a:bodyPr/>
          <a:lstStyle/>
          <a:p>
            <a:r>
              <a:rPr lang="en-GB" dirty="0"/>
              <a:t>Overview sheet needed</a:t>
            </a:r>
          </a:p>
          <a:p>
            <a:endParaRPr lang="en-GB" dirty="0"/>
          </a:p>
        </p:txBody>
      </p:sp>
      <p:sp>
        <p:nvSpPr>
          <p:cNvPr id="4" name="Slide Number Placeholder 3">
            <a:extLst>
              <a:ext uri="{FF2B5EF4-FFF2-40B4-BE49-F238E27FC236}">
                <a16:creationId xmlns:a16="http://schemas.microsoft.com/office/drawing/2014/main" id="{8D254EFD-F6F4-5036-BAE6-90D16420B1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23D73-D9B0-440C-AF46-42C41C8D318B}"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41642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AB8F0-9D26-94BC-0334-943BBDAF6FE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6B25FAF-A6C2-C971-42E2-0AA9585766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DC82765-8578-3D70-FC8E-69FBA23BC5B6}"/>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D9F4AB16-B2EB-50AC-0A51-1F3F5286E3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C8B34B-0C47-9DCB-328A-52AAF09923B8}"/>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2298674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6D331-8949-7816-D938-F7894435A7E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F76FFD2-4F67-447D-EFD4-0C19A6FB895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7E9064-76AF-5989-879F-63A505058032}"/>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B5315036-F025-2AD5-BC20-54B4431163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33884-D452-1277-51C3-8326C96F0680}"/>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1977263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9CD41-EBC0-761D-CAAF-C0999242DB5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8DCACE8-2AF7-8844-494C-86B0721A316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FC55E9F-7025-F7A5-CB52-C4ABACF8D0F2}"/>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6BC4F4EC-5A85-DC4F-DA41-129DBED848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217FBF-8A30-5F2F-2EED-BDE69EAE9DCE}"/>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1420363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9C174-8AF5-20BA-D970-8680CA6321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4B96627-09CB-77FF-794C-EFF038C1DE0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0FD4756-D1CE-9162-D225-8C8558F9F21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92F901A-AEC8-3D8C-1088-43ADA1301D2D}"/>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6" name="Footer Placeholder 5">
            <a:extLst>
              <a:ext uri="{FF2B5EF4-FFF2-40B4-BE49-F238E27FC236}">
                <a16:creationId xmlns:a16="http://schemas.microsoft.com/office/drawing/2014/main" id="{45D24C1A-AF27-A28B-C254-4B7BB8E6F4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9EBFA7-018D-3B2B-D0BB-D664F242BE7B}"/>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2374544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A9BB4-9071-85D7-4B30-D43090A70B0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B2021F5-13D0-0736-7046-1C44816316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F2D1EDE-5178-797C-B3E2-300CC552E9A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A5EF47E-E984-473E-6A6A-042CF16E89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69E3480-7D65-0E13-8DFA-733DDAB75B7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CBC3B81-49B3-EA7B-0B26-8326C45B782A}"/>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8" name="Footer Placeholder 7">
            <a:extLst>
              <a:ext uri="{FF2B5EF4-FFF2-40B4-BE49-F238E27FC236}">
                <a16:creationId xmlns:a16="http://schemas.microsoft.com/office/drawing/2014/main" id="{1C82601D-15A8-49B5-49E8-64F4A75014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B7E57F-6B49-3436-9466-E7382EC51F14}"/>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4214520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D6A29-5347-2C63-0F63-B3CB92E90D8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7A33440-46C4-BA8A-2473-1BB2945B4F20}"/>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4" name="Footer Placeholder 3">
            <a:extLst>
              <a:ext uri="{FF2B5EF4-FFF2-40B4-BE49-F238E27FC236}">
                <a16:creationId xmlns:a16="http://schemas.microsoft.com/office/drawing/2014/main" id="{12C0CA0F-7EE3-79B8-29AC-752C34C1675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7E8E7A-6ABD-8E1E-7893-619A4400F916}"/>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2453164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CBB8C0-196C-F19C-DEB3-D0FD3488F0B5}"/>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3" name="Footer Placeholder 2">
            <a:extLst>
              <a:ext uri="{FF2B5EF4-FFF2-40B4-BE49-F238E27FC236}">
                <a16:creationId xmlns:a16="http://schemas.microsoft.com/office/drawing/2014/main" id="{F74E70EF-0F58-1172-C03F-7DB1C43E05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FC9C234-B8C9-AFC5-1072-A46A36D6E70C}"/>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348014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1B675-D0C6-3142-2AA6-9DED257827F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9FDA786-BCFC-D31B-DC59-1AD42027B3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8FD2D22-475A-B3DE-5CE5-BB0D7900A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DB5089-3D1B-6256-811B-132363D18D6E}"/>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6" name="Footer Placeholder 5">
            <a:extLst>
              <a:ext uri="{FF2B5EF4-FFF2-40B4-BE49-F238E27FC236}">
                <a16:creationId xmlns:a16="http://schemas.microsoft.com/office/drawing/2014/main" id="{49A050D1-5D8B-29C2-FAF3-71E442C6DC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F31F59-E9AC-D7BE-7EF3-466EECED1E68}"/>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3543482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8E216-3E90-F1CB-ED2B-FBE376D79A0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605E3CC-D772-67B7-7BDB-2FC1B14FDB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C9E907-B77C-BD8E-0C8C-B6D2CF3647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24C37E-1B32-BF24-1B24-B1F45BA5E178}"/>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6" name="Footer Placeholder 5">
            <a:extLst>
              <a:ext uri="{FF2B5EF4-FFF2-40B4-BE49-F238E27FC236}">
                <a16:creationId xmlns:a16="http://schemas.microsoft.com/office/drawing/2014/main" id="{C0721D2E-5041-0F58-0E2E-42881EBB9A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9A61B8-1699-B103-6CCB-95E61E66FF19}"/>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305505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11B15-9FD5-6DAC-B5DF-389273A74F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34650D4-4155-2520-A778-C2DE4415D76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4EAC1BB-9E4B-FEDC-C15A-514F6CEBFA07}"/>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C4984B1F-F605-DAAA-347B-1037265D5E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AAB4AA-55CB-2970-06DE-52E50085F957}"/>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1989940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2C6301-730C-C031-355C-F4832DB6D83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B8F3722-D675-6F25-2CA1-EBB86BBF1DE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02DFF70-77A7-C29C-AB4B-3FE9CA948537}"/>
              </a:ext>
            </a:extLst>
          </p:cNvPr>
          <p:cNvSpPr>
            <a:spLocks noGrp="1"/>
          </p:cNvSpPr>
          <p:nvPr>
            <p:ph type="dt" sz="half" idx="10"/>
          </p:nvPr>
        </p:nvSpPr>
        <p:spPr/>
        <p:txBody>
          <a:body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B76F6CC8-60A8-460C-AB64-FAF374523D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5061ED-2204-0CCE-5C92-15B8B3B6C5DA}"/>
              </a:ext>
            </a:extLst>
          </p:cNvPr>
          <p:cNvSpPr>
            <a:spLocks noGrp="1"/>
          </p:cNvSpPr>
          <p:nvPr>
            <p:ph type="sldNum" sz="quarter" idx="12"/>
          </p:nvPr>
        </p:nvSpPr>
        <p:spPr/>
        <p:txBody>
          <a:bodyPr/>
          <a:lstStyle/>
          <a:p>
            <a:fld id="{7974F81F-B6A1-4FBA-8321-160E4E44E206}" type="slidenum">
              <a:rPr lang="en-GB" smtClean="0"/>
              <a:t>‹#›</a:t>
            </a:fld>
            <a:endParaRPr lang="en-GB"/>
          </a:p>
        </p:txBody>
      </p:sp>
    </p:spTree>
    <p:extLst>
      <p:ext uri="{BB962C8B-B14F-4D97-AF65-F5344CB8AC3E}">
        <p14:creationId xmlns:p14="http://schemas.microsoft.com/office/powerpoint/2010/main" val="3041379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 1 column">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EACDC2D2-C053-CF87-8A75-65770227843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433" y="2879"/>
            <a:ext cx="12182946" cy="6852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a:extLst>
              <a:ext uri="{FF2B5EF4-FFF2-40B4-BE49-F238E27FC236}">
                <a16:creationId xmlns:a16="http://schemas.microsoft.com/office/drawing/2014/main" id="{7EA80782-78FC-2F67-42D3-DD7633EB6AE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57270" y="5850318"/>
            <a:ext cx="1367140" cy="1086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a:extLst>
              <a:ext uri="{FF2B5EF4-FFF2-40B4-BE49-F238E27FC236}">
                <a16:creationId xmlns:a16="http://schemas.microsoft.com/office/drawing/2014/main" id="{BF64C957-3105-EA66-1C8E-B79222C77FC1}"/>
              </a:ext>
            </a:extLst>
          </p:cNvPr>
          <p:cNvCxnSpPr/>
          <p:nvPr userDrawn="1"/>
        </p:nvCxnSpPr>
        <p:spPr>
          <a:xfrm>
            <a:off x="436400" y="1307108"/>
            <a:ext cx="11375336" cy="0"/>
          </a:xfrm>
          <a:prstGeom prst="line">
            <a:avLst/>
          </a:prstGeom>
          <a:ln w="25400">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7D3C5688-F367-A49C-91DC-14EF30F64422}"/>
              </a:ext>
            </a:extLst>
          </p:cNvPr>
          <p:cNvCxnSpPr/>
          <p:nvPr userDrawn="1"/>
        </p:nvCxnSpPr>
        <p:spPr>
          <a:xfrm>
            <a:off x="441832" y="6581607"/>
            <a:ext cx="9644228" cy="0"/>
          </a:xfrm>
          <a:prstGeom prst="line">
            <a:avLst/>
          </a:prstGeom>
          <a:ln w="25400">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7" name="Text Placeholder 6"/>
          <p:cNvSpPr>
            <a:spLocks noGrp="1"/>
          </p:cNvSpPr>
          <p:nvPr>
            <p:ph type="body" sz="quarter" idx="13"/>
          </p:nvPr>
        </p:nvSpPr>
        <p:spPr>
          <a:xfrm>
            <a:off x="610235" y="1678610"/>
            <a:ext cx="10971531" cy="4721363"/>
          </a:xfrm>
        </p:spPr>
        <p:txBody>
          <a:bodyPr/>
          <a:lstStyle>
            <a:lvl1pPr marL="0" indent="0">
              <a:lnSpc>
                <a:spcPct val="100000"/>
              </a:lnSpc>
              <a:spcAft>
                <a:spcPts val="127"/>
              </a:spcAft>
              <a:buNone/>
              <a:defRPr sz="1814" b="0" i="0">
                <a:latin typeface="Montserrat" charset="0"/>
                <a:ea typeface="Montserrat" charset="0"/>
                <a:cs typeface="Montserrat" charset="0"/>
              </a:defRPr>
            </a:lvl1pPr>
            <a:lvl2pPr marL="732729" marR="0" indent="-280712" algn="l" defTabSz="450578" rtl="0" eaLnBrk="0" fontAlgn="base" latinLnBrk="0" hangingPunct="0">
              <a:lnSpc>
                <a:spcPct val="100000"/>
              </a:lnSpc>
              <a:spcBef>
                <a:spcPct val="20000"/>
              </a:spcBef>
              <a:spcAft>
                <a:spcPts val="127"/>
              </a:spcAft>
              <a:buClrTx/>
              <a:buSzTx/>
              <a:buFont typeface="Arial" charset="0"/>
              <a:buChar char="•"/>
              <a:tabLst/>
              <a:defRPr/>
            </a:lvl2pPr>
            <a:lvl3pPr>
              <a:lnSpc>
                <a:spcPct val="100000"/>
              </a:lnSpc>
              <a:spcAft>
                <a:spcPts val="127"/>
              </a:spcAft>
              <a:defRPr/>
            </a:lvl3pPr>
            <a:lvl4pPr>
              <a:lnSpc>
                <a:spcPct val="100000"/>
              </a:lnSpc>
              <a:spcAft>
                <a:spcPts val="127"/>
              </a:spcAft>
              <a:defRPr/>
            </a:lvl4pPr>
            <a:lvl5pPr>
              <a:lnSpc>
                <a:spcPct val="100000"/>
              </a:lnSpc>
              <a:spcAft>
                <a:spcPts val="127"/>
              </a:spcAft>
              <a:defRPr/>
            </a:lvl5pPr>
          </a:lstStyle>
          <a:p>
            <a:pPr lvl="0"/>
            <a:r>
              <a:rPr lang="en-US" dirty="0"/>
              <a:t>Click to edit Master text styles</a:t>
            </a:r>
          </a:p>
          <a:p>
            <a:pPr lvl="1"/>
            <a:r>
              <a:rPr lang="en-US" dirty="0" err="1"/>
              <a:t>SecondThird</a:t>
            </a:r>
            <a:r>
              <a:rPr lang="en-US" dirty="0"/>
              <a:t> level</a:t>
            </a:r>
          </a:p>
          <a:p>
            <a:pPr lvl="2"/>
            <a:r>
              <a:rPr lang="en-US" dirty="0"/>
              <a:t> level</a:t>
            </a:r>
          </a:p>
          <a:p>
            <a:pPr lvl="3"/>
            <a:r>
              <a:rPr lang="en-US" dirty="0"/>
              <a:t>Fourth level</a:t>
            </a:r>
          </a:p>
          <a:p>
            <a:pPr lvl="4"/>
            <a:r>
              <a:rPr lang="en-US" dirty="0"/>
              <a:t>Fifth level</a:t>
            </a:r>
          </a:p>
          <a:p>
            <a:pPr lvl="0"/>
            <a:endParaRPr lang="en-US" dirty="0"/>
          </a:p>
        </p:txBody>
      </p:sp>
      <p:sp>
        <p:nvSpPr>
          <p:cNvPr id="8" name="Date Placeholder 2">
            <a:extLst>
              <a:ext uri="{FF2B5EF4-FFF2-40B4-BE49-F238E27FC236}">
                <a16:creationId xmlns:a16="http://schemas.microsoft.com/office/drawing/2014/main" id="{2A813B06-6380-760C-3801-11C0AFB2B855}"/>
              </a:ext>
            </a:extLst>
          </p:cNvPr>
          <p:cNvSpPr>
            <a:spLocks noGrp="1"/>
          </p:cNvSpPr>
          <p:nvPr>
            <p:ph type="dt" sz="half" idx="14"/>
          </p:nvPr>
        </p:nvSpPr>
        <p:spPr>
          <a:xfrm>
            <a:off x="610234" y="7318655"/>
            <a:ext cx="2844739" cy="364206"/>
          </a:xfrm>
          <a:prstGeom prst="rect">
            <a:avLst/>
          </a:prstGeom>
        </p:spPr>
        <p:txBody>
          <a:bodyPr/>
          <a:lstStyle>
            <a:lvl1pPr>
              <a:defRPr>
                <a:latin typeface="Calibri" charset="0"/>
              </a:defRPr>
            </a:lvl1pPr>
          </a:lstStyle>
          <a:p>
            <a:pPr>
              <a:defRPr/>
            </a:pPr>
            <a:fld id="{9D95CFDB-CA2F-432E-9833-066CB5D5D4DC}" type="datetimeFigureOut">
              <a:rPr lang="en-US" altLang="en-US"/>
              <a:pPr>
                <a:defRPr/>
              </a:pPr>
              <a:t>6/9/2026</a:t>
            </a:fld>
            <a:endParaRPr lang="en-US" altLang="en-US" dirty="0"/>
          </a:p>
        </p:txBody>
      </p:sp>
      <p:sp>
        <p:nvSpPr>
          <p:cNvPr id="9" name="Footer Placeholder 3">
            <a:extLst>
              <a:ext uri="{FF2B5EF4-FFF2-40B4-BE49-F238E27FC236}">
                <a16:creationId xmlns:a16="http://schemas.microsoft.com/office/drawing/2014/main" id="{90414341-0632-52F7-C32B-0AA8CD652600}"/>
              </a:ext>
            </a:extLst>
          </p:cNvPr>
          <p:cNvSpPr>
            <a:spLocks noGrp="1"/>
          </p:cNvSpPr>
          <p:nvPr>
            <p:ph type="ftr" sz="quarter" idx="15"/>
          </p:nvPr>
        </p:nvSpPr>
        <p:spPr>
          <a:xfrm>
            <a:off x="4164800" y="7318655"/>
            <a:ext cx="3862400" cy="364206"/>
          </a:xfrm>
          <a:prstGeom prst="rect">
            <a:avLst/>
          </a:prstGeom>
        </p:spPr>
        <p:txBody>
          <a:bodyPr/>
          <a:lstStyle>
            <a:lvl1pPr>
              <a:defRPr>
                <a:latin typeface="Calibri" charset="0"/>
              </a:defRPr>
            </a:lvl1pPr>
          </a:lstStyle>
          <a:p>
            <a:pPr>
              <a:defRPr/>
            </a:pPr>
            <a:endParaRPr lang="en-US" altLang="en-US" dirty="0"/>
          </a:p>
        </p:txBody>
      </p:sp>
      <p:sp>
        <p:nvSpPr>
          <p:cNvPr id="10" name="Slide Number Placeholder 4">
            <a:extLst>
              <a:ext uri="{FF2B5EF4-FFF2-40B4-BE49-F238E27FC236}">
                <a16:creationId xmlns:a16="http://schemas.microsoft.com/office/drawing/2014/main" id="{AB249C6C-A516-9730-2F74-F75498D89BE4}"/>
              </a:ext>
            </a:extLst>
          </p:cNvPr>
          <p:cNvSpPr>
            <a:spLocks noGrp="1"/>
          </p:cNvSpPr>
          <p:nvPr>
            <p:ph type="sldNum" sz="quarter" idx="16"/>
          </p:nvPr>
        </p:nvSpPr>
        <p:spPr>
          <a:xfrm>
            <a:off x="10712590" y="7135833"/>
            <a:ext cx="1099146" cy="365645"/>
          </a:xfrm>
        </p:spPr>
        <p:txBody>
          <a:bodyPr/>
          <a:lstStyle>
            <a:lvl1pPr>
              <a:defRPr/>
            </a:lvl1pPr>
          </a:lstStyle>
          <a:p>
            <a:pPr>
              <a:defRPr/>
            </a:pPr>
            <a:fld id="{6CDADE52-AF19-4BE1-9B7C-79F09C969741}" type="slidenum">
              <a:rPr lang="en-US" altLang="en-US"/>
              <a:pPr>
                <a:defRPr/>
              </a:pPr>
              <a:t>‹#›</a:t>
            </a:fld>
            <a:endParaRPr lang="en-US" altLang="en-US" dirty="0"/>
          </a:p>
        </p:txBody>
      </p:sp>
    </p:spTree>
    <p:extLst>
      <p:ext uri="{BB962C8B-B14F-4D97-AF65-F5344CB8AC3E}">
        <p14:creationId xmlns:p14="http://schemas.microsoft.com/office/powerpoint/2010/main" val="2400619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8F6905-6ED3-1FD4-3C62-16187F07AE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CF87ADE-F8FF-D8AD-29E6-EDDA9E451A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82928FB-BFE6-929A-8F91-07F431D88B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AA6A5B7-0157-4909-A7F3-80CC62E55DB2}" type="datetimeFigureOut">
              <a:rPr lang="en-GB" smtClean="0"/>
              <a:t>09/06/2026</a:t>
            </a:fld>
            <a:endParaRPr lang="en-GB"/>
          </a:p>
        </p:txBody>
      </p:sp>
      <p:sp>
        <p:nvSpPr>
          <p:cNvPr id="5" name="Footer Placeholder 4">
            <a:extLst>
              <a:ext uri="{FF2B5EF4-FFF2-40B4-BE49-F238E27FC236}">
                <a16:creationId xmlns:a16="http://schemas.microsoft.com/office/drawing/2014/main" id="{3B9E74E3-8998-9B38-A88B-22D4EFE043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0AC2AE8-757C-CD5C-E8C3-202614219E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974F81F-B6A1-4FBA-8321-160E4E44E206}" type="slidenum">
              <a:rPr lang="en-GB" smtClean="0"/>
              <a:t>‹#›</a:t>
            </a:fld>
            <a:endParaRPr lang="en-GB"/>
          </a:p>
        </p:txBody>
      </p:sp>
    </p:spTree>
    <p:extLst>
      <p:ext uri="{BB962C8B-B14F-4D97-AF65-F5344CB8AC3E}">
        <p14:creationId xmlns:p14="http://schemas.microsoft.com/office/powerpoint/2010/main" val="26045653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729C1-B496-B00D-52D8-17D680FA4750}"/>
              </a:ext>
            </a:extLst>
          </p:cNvPr>
          <p:cNvSpPr>
            <a:spLocks noGrp="1"/>
          </p:cNvSpPr>
          <p:nvPr>
            <p:ph type="title"/>
          </p:nvPr>
        </p:nvSpPr>
        <p:spPr>
          <a:xfrm>
            <a:off x="447869" y="-309058"/>
            <a:ext cx="10515600" cy="1325563"/>
          </a:xfrm>
        </p:spPr>
        <p:txBody>
          <a:bodyPr>
            <a:normAutofit/>
          </a:bodyPr>
          <a:lstStyle/>
          <a:p>
            <a:pPr>
              <a:defRPr/>
            </a:pPr>
            <a:r>
              <a:rPr lang="en-GB" sz="3200" b="1" dirty="0">
                <a:solidFill>
                  <a:srgbClr val="C00000"/>
                </a:solidFill>
                <a:latin typeface="+mn-lt"/>
              </a:rPr>
              <a:t>Academic Reading to support the study of History</a:t>
            </a:r>
            <a:endParaRPr lang="en-US" sz="3200" b="1" dirty="0">
              <a:solidFill>
                <a:srgbClr val="C00000"/>
              </a:solidFill>
              <a:latin typeface="+mn-lt"/>
            </a:endParaRPr>
          </a:p>
        </p:txBody>
      </p:sp>
      <p:sp>
        <p:nvSpPr>
          <p:cNvPr id="5" name="Text Placeholder 4">
            <a:extLst>
              <a:ext uri="{FF2B5EF4-FFF2-40B4-BE49-F238E27FC236}">
                <a16:creationId xmlns:a16="http://schemas.microsoft.com/office/drawing/2014/main" id="{CE91DDED-9852-0F30-E0E2-4597B558AC57}"/>
              </a:ext>
            </a:extLst>
          </p:cNvPr>
          <p:cNvSpPr>
            <a:spLocks noGrp="1"/>
          </p:cNvSpPr>
          <p:nvPr>
            <p:ph type="body" sz="quarter" idx="13"/>
          </p:nvPr>
        </p:nvSpPr>
        <p:spPr>
          <a:xfrm>
            <a:off x="447869" y="1489352"/>
            <a:ext cx="11133897" cy="5368648"/>
          </a:xfrm>
        </p:spPr>
        <p:txBody>
          <a:bodyPr>
            <a:normAutofit fontScale="40000" lnSpcReduction="20000"/>
          </a:bodyPr>
          <a:lstStyle/>
          <a:p>
            <a:pPr>
              <a:lnSpc>
                <a:spcPct val="107000"/>
              </a:lnSpc>
              <a:spcAft>
                <a:spcPts val="800"/>
              </a:spcAft>
              <a:buNone/>
            </a:pPr>
            <a:r>
              <a:rPr lang="en-GB" sz="2500" b="1" kern="100" dirty="0">
                <a:effectLst/>
                <a:latin typeface="Calibri" panose="020F0502020204030204" pitchFamily="34" charset="0"/>
                <a:ea typeface="Calibri" panose="020F0502020204030204" pitchFamily="34" charset="0"/>
                <a:cs typeface="Calibri" panose="020F0502020204030204" pitchFamily="34" charset="0"/>
              </a:rPr>
              <a:t>Non-fiction</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Timelines of Everything: History without the boring bits - Ian Crofton</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The Guns of August – Barbara Tuchman &amp; Robert Massie</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Code Girls – Liza Mundy</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Resist – Veronica Chambers</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The boys who challenged Hitler – Phillip Hoose</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The Faithful Spy &amp; the Plot to kill Hitler – Dietrich Bonhoeffer &amp; John Hendrix</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Truce: The Day the soldiers stopped fighting – Jim Murphy</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Top 50 Kings &amp; Queens: Horrible Histories – Terry Deary</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Anglo-Saxons &amp; Vikings – Hazel Maskell &amp; Abigail Wheatley</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The Story of Windrush – K.N. </a:t>
            </a:r>
            <a:r>
              <a:rPr lang="en-GB" sz="2500" kern="100" dirty="0" err="1">
                <a:effectLst/>
                <a:latin typeface="Calibri" panose="020F0502020204030204" pitchFamily="34" charset="0"/>
                <a:ea typeface="Calibri" panose="020F0502020204030204" pitchFamily="34" charset="0"/>
                <a:cs typeface="Calibri" panose="020F0502020204030204" pitchFamily="34" charset="0"/>
              </a:rPr>
              <a:t>Chimbiri</a:t>
            </a:r>
            <a:r>
              <a:rPr lang="en-GB" sz="2500" kern="100" dirty="0">
                <a:effectLst/>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800"/>
              </a:spcAft>
              <a:buNone/>
            </a:pPr>
            <a:r>
              <a:rPr lang="en-GB" sz="2500" kern="100" dirty="0">
                <a:effectLst/>
                <a:latin typeface="Calibri" panose="020F0502020204030204" pitchFamily="34" charset="0"/>
                <a:ea typeface="Calibri" panose="020F0502020204030204" pitchFamily="34" charset="0"/>
                <a:cs typeface="Calibri" panose="020F0502020204030204" pitchFamily="34" charset="0"/>
              </a:rPr>
              <a:t>Adventures in Time Series</a:t>
            </a:r>
          </a:p>
          <a:p>
            <a:pPr marL="342900" lvl="0" indent="-342900">
              <a:lnSpc>
                <a:spcPct val="107000"/>
              </a:lnSpc>
              <a:buFont typeface="Symbol" panose="05050102010706020507" pitchFamily="18" charset="2"/>
              <a:buChar char=""/>
            </a:pPr>
            <a:r>
              <a:rPr lang="en-GB" sz="2500" kern="100" dirty="0">
                <a:effectLst/>
                <a:latin typeface="Calibri" panose="020F0502020204030204" pitchFamily="34" charset="0"/>
                <a:ea typeface="Calibri" panose="020F0502020204030204" pitchFamily="34" charset="0"/>
                <a:cs typeface="Calibri" panose="020F0502020204030204" pitchFamily="34" charset="0"/>
              </a:rPr>
              <a:t>6 Wives of Henry VIII</a:t>
            </a:r>
          </a:p>
          <a:p>
            <a:pPr marL="342900" lvl="0" indent="-342900">
              <a:lnSpc>
                <a:spcPct val="107000"/>
              </a:lnSpc>
              <a:buFont typeface="Symbol" panose="05050102010706020507" pitchFamily="18" charset="2"/>
              <a:buChar char=""/>
            </a:pPr>
            <a:r>
              <a:rPr lang="en-GB" sz="2500" kern="100" dirty="0">
                <a:effectLst/>
                <a:latin typeface="Calibri" panose="020F0502020204030204" pitchFamily="34" charset="0"/>
                <a:ea typeface="Calibri" panose="020F0502020204030204" pitchFamily="34" charset="0"/>
                <a:cs typeface="Calibri" panose="020F0502020204030204" pitchFamily="34" charset="0"/>
              </a:rPr>
              <a:t>The Second World War</a:t>
            </a:r>
          </a:p>
          <a:p>
            <a:pPr marL="342900" lvl="0" indent="-342900">
              <a:lnSpc>
                <a:spcPct val="107000"/>
              </a:lnSpc>
              <a:spcAft>
                <a:spcPts val="800"/>
              </a:spcAft>
              <a:buFont typeface="Symbol" panose="05050102010706020507" pitchFamily="18" charset="2"/>
              <a:buChar char=""/>
            </a:pPr>
            <a:r>
              <a:rPr lang="en-GB" sz="2500" kern="100" dirty="0">
                <a:effectLst/>
                <a:latin typeface="Calibri" panose="020F0502020204030204" pitchFamily="34" charset="0"/>
                <a:ea typeface="Calibri" panose="020F0502020204030204" pitchFamily="34" charset="0"/>
                <a:cs typeface="Calibri" panose="020F0502020204030204" pitchFamily="34" charset="0"/>
              </a:rPr>
              <a:t>Cleo: Queen of the Nile</a:t>
            </a:r>
          </a:p>
          <a:p>
            <a:endParaRPr lang="en-GB" dirty="0"/>
          </a:p>
        </p:txBody>
      </p:sp>
      <p:pic>
        <p:nvPicPr>
          <p:cNvPr id="6" name="Picture 5">
            <a:extLst>
              <a:ext uri="{FF2B5EF4-FFF2-40B4-BE49-F238E27FC236}">
                <a16:creationId xmlns:a16="http://schemas.microsoft.com/office/drawing/2014/main" id="{D3C7E9D0-8031-3CD4-0E93-194CEE22158C}"/>
              </a:ext>
            </a:extLst>
          </p:cNvPr>
          <p:cNvPicPr>
            <a:picLocks noChangeAspect="1"/>
          </p:cNvPicPr>
          <p:nvPr/>
        </p:nvPicPr>
        <p:blipFill>
          <a:blip r:embed="rId3"/>
          <a:stretch>
            <a:fillRect/>
          </a:stretch>
        </p:blipFill>
        <p:spPr>
          <a:xfrm>
            <a:off x="10819700" y="353724"/>
            <a:ext cx="762066" cy="682811"/>
          </a:xfrm>
          <a:prstGeom prst="rect">
            <a:avLst/>
          </a:prstGeom>
        </p:spPr>
      </p:pic>
      <p:sp>
        <p:nvSpPr>
          <p:cNvPr id="3" name="Text Box 2">
            <a:extLst>
              <a:ext uri="{FF2B5EF4-FFF2-40B4-BE49-F238E27FC236}">
                <a16:creationId xmlns:a16="http://schemas.microsoft.com/office/drawing/2014/main" id="{0307DC9A-16BD-8707-B8B7-840946CEEA57}"/>
              </a:ext>
            </a:extLst>
          </p:cNvPr>
          <p:cNvSpPr txBox="1">
            <a:spLocks noChangeArrowheads="1"/>
          </p:cNvSpPr>
          <p:nvPr/>
        </p:nvSpPr>
        <p:spPr bwMode="auto">
          <a:xfrm>
            <a:off x="447869" y="507150"/>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07655-1649-34B8-18B0-803B0C325C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B0B544-EA50-D446-29E1-34687A308F26}"/>
              </a:ext>
            </a:extLst>
          </p:cNvPr>
          <p:cNvSpPr>
            <a:spLocks noGrp="1"/>
          </p:cNvSpPr>
          <p:nvPr>
            <p:ph type="title"/>
          </p:nvPr>
        </p:nvSpPr>
        <p:spPr>
          <a:xfrm>
            <a:off x="359856" y="-397701"/>
            <a:ext cx="10515600" cy="1325563"/>
          </a:xfrm>
        </p:spPr>
        <p:txBody>
          <a:bodyPr>
            <a:normAutofit/>
          </a:bodyPr>
          <a:lstStyle/>
          <a:p>
            <a:pPr>
              <a:defRPr/>
            </a:pPr>
            <a:r>
              <a:rPr lang="en-GB" sz="3200" b="1" dirty="0">
                <a:solidFill>
                  <a:srgbClr val="C00000"/>
                </a:solidFill>
                <a:latin typeface="+mn-lt"/>
              </a:rPr>
              <a:t>Academic Reading to support the study of History</a:t>
            </a:r>
            <a:endParaRPr lang="en-US" sz="3200" b="1" dirty="0">
              <a:solidFill>
                <a:srgbClr val="C00000"/>
              </a:solidFill>
              <a:latin typeface="+mn-lt"/>
            </a:endParaRPr>
          </a:p>
        </p:txBody>
      </p:sp>
      <p:sp>
        <p:nvSpPr>
          <p:cNvPr id="5" name="Text Placeholder 4">
            <a:extLst>
              <a:ext uri="{FF2B5EF4-FFF2-40B4-BE49-F238E27FC236}">
                <a16:creationId xmlns:a16="http://schemas.microsoft.com/office/drawing/2014/main" id="{854B2ECF-2A61-7EBE-4A63-6F5F419D1645}"/>
              </a:ext>
            </a:extLst>
          </p:cNvPr>
          <p:cNvSpPr>
            <a:spLocks noGrp="1"/>
          </p:cNvSpPr>
          <p:nvPr>
            <p:ph type="body" sz="quarter" idx="13"/>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Fiction</a:t>
            </a:r>
          </a:p>
        </p:txBody>
      </p:sp>
      <p:graphicFrame>
        <p:nvGraphicFramePr>
          <p:cNvPr id="6" name="Table 5">
            <a:extLst>
              <a:ext uri="{FF2B5EF4-FFF2-40B4-BE49-F238E27FC236}">
                <a16:creationId xmlns:a16="http://schemas.microsoft.com/office/drawing/2014/main" id="{63DB26AA-26CC-740F-BC54-FAB27ADEE298}"/>
              </a:ext>
            </a:extLst>
          </p:cNvPr>
          <p:cNvGraphicFramePr>
            <a:graphicFrameLocks noGrp="1"/>
          </p:cNvGraphicFramePr>
          <p:nvPr>
            <p:extLst>
              <p:ext uri="{D42A27DB-BD31-4B8C-83A1-F6EECF244321}">
                <p14:modId xmlns:p14="http://schemas.microsoft.com/office/powerpoint/2010/main" val="649493570"/>
              </p:ext>
            </p:extLst>
          </p:nvPr>
        </p:nvGraphicFramePr>
        <p:xfrm>
          <a:off x="610233" y="2248677"/>
          <a:ext cx="10515600" cy="4340197"/>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409593967"/>
                    </a:ext>
                  </a:extLst>
                </a:gridCol>
                <a:gridCol w="3505200">
                  <a:extLst>
                    <a:ext uri="{9D8B030D-6E8A-4147-A177-3AD203B41FA5}">
                      <a16:colId xmlns:a16="http://schemas.microsoft.com/office/drawing/2014/main" val="28934448"/>
                    </a:ext>
                  </a:extLst>
                </a:gridCol>
                <a:gridCol w="3505200">
                  <a:extLst>
                    <a:ext uri="{9D8B030D-6E8A-4147-A177-3AD203B41FA5}">
                      <a16:colId xmlns:a16="http://schemas.microsoft.com/office/drawing/2014/main" val="3490856784"/>
                    </a:ext>
                  </a:extLst>
                </a:gridCol>
              </a:tblGrid>
              <a:tr h="446694">
                <a:tc>
                  <a:txBody>
                    <a:bodyPr/>
                    <a:lstStyle/>
                    <a:p>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Year 7/8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Year 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Year 10/11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61918701"/>
                  </a:ext>
                </a:extLst>
              </a:tr>
              <a:tr h="446694">
                <a:tc>
                  <a:txBody>
                    <a:bodyPr/>
                    <a:lstStyle/>
                    <a:p>
                      <a:pPr>
                        <a:lnSpc>
                          <a:spcPct val="107000"/>
                        </a:lnSpc>
                        <a:spcAft>
                          <a:spcPts val="800"/>
                        </a:spcAft>
                        <a:buNone/>
                      </a:pPr>
                      <a:r>
                        <a:rPr lang="en-GB" sz="1400" b="1" kern="100" dirty="0">
                          <a:effectLst/>
                          <a:latin typeface="Calibri" panose="020F0502020204030204" pitchFamily="34" charset="0"/>
                          <a:ea typeface="Calibri" panose="020F0502020204030204" pitchFamily="34" charset="0"/>
                          <a:cs typeface="Calibri" panose="020F0502020204030204" pitchFamily="34" charset="0"/>
                        </a:rPr>
                        <a:t>Freedom 1783 – Catherine Johnson</a:t>
                      </a:r>
                    </a:p>
                    <a:p>
                      <a:pPr>
                        <a:lnSpc>
                          <a:spcPct val="107000"/>
                        </a:lnSpc>
                        <a:spcAft>
                          <a:spcPts val="800"/>
                        </a:spcAft>
                        <a:buNone/>
                      </a:pPr>
                      <a:r>
                        <a:rPr lang="en-GB" sz="1400" b="1" kern="100" dirty="0">
                          <a:effectLst/>
                          <a:latin typeface="Calibri" panose="020F0502020204030204" pitchFamily="34" charset="0"/>
                          <a:ea typeface="Calibri" panose="020F0502020204030204" pitchFamily="34" charset="0"/>
                          <a:cs typeface="Calibri" panose="020F0502020204030204" pitchFamily="34" charset="0"/>
                        </a:rPr>
                        <a:t>The Seeing Stone – Kevin Crossley-Holland</a:t>
                      </a:r>
                    </a:p>
                    <a:p>
                      <a:pPr>
                        <a:lnSpc>
                          <a:spcPct val="107000"/>
                        </a:lnSpc>
                        <a:spcAft>
                          <a:spcPts val="800"/>
                        </a:spcAft>
                      </a:pPr>
                      <a:r>
                        <a:rPr lang="en-GB" sz="1400" b="1" kern="100" dirty="0">
                          <a:effectLst/>
                          <a:latin typeface="Calibri" panose="020F0502020204030204" pitchFamily="34" charset="0"/>
                          <a:ea typeface="Calibri" panose="020F0502020204030204" pitchFamily="34" charset="0"/>
                          <a:cs typeface="Calibri" panose="020F0502020204030204" pitchFamily="34" charset="0"/>
                        </a:rPr>
                        <a:t>War Horse – Michael Morpurgo</a:t>
                      </a:r>
                    </a:p>
                    <a:p>
                      <a:endPar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Secrets Act – Alison Weatherby</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Empire of the Sun – J G Ballard</a:t>
                      </a:r>
                    </a:p>
                    <a:p>
                      <a:endParaRPr lang="en-GB" sz="14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Long Walk to Freedom – Nelson Mandella</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All Quiet on the Western Front – Erich Maria Remarque</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Tinker, Tailor, Soldier, Spy – John le Carre</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Year 10/11</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Hitler’s Willing Executioners – Daniel Goldhagen</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Schindler’s Ark – Thomas Keneally</a:t>
                      </a: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sz="1400" b="1"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 Short History of Everything – Bill Bryson</a:t>
                      </a:r>
                    </a:p>
                    <a:p>
                      <a:endParaRPr lang="en-GB"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9852700"/>
                  </a:ext>
                </a:extLst>
              </a:tr>
            </a:tbl>
          </a:graphicData>
        </a:graphic>
      </p:graphicFrame>
      <p:pic>
        <p:nvPicPr>
          <p:cNvPr id="7" name="Picture 6">
            <a:extLst>
              <a:ext uri="{FF2B5EF4-FFF2-40B4-BE49-F238E27FC236}">
                <a16:creationId xmlns:a16="http://schemas.microsoft.com/office/drawing/2014/main" id="{55E2738B-1AF1-6ACE-2D18-1AAEAF6F18A0}"/>
              </a:ext>
            </a:extLst>
          </p:cNvPr>
          <p:cNvPicPr>
            <a:picLocks noChangeAspect="1"/>
          </p:cNvPicPr>
          <p:nvPr/>
        </p:nvPicPr>
        <p:blipFill>
          <a:blip r:embed="rId3"/>
          <a:stretch>
            <a:fillRect/>
          </a:stretch>
        </p:blipFill>
        <p:spPr>
          <a:xfrm>
            <a:off x="10662374" y="369360"/>
            <a:ext cx="762066" cy="682811"/>
          </a:xfrm>
          <a:prstGeom prst="rect">
            <a:avLst/>
          </a:prstGeom>
        </p:spPr>
      </p:pic>
      <p:sp>
        <p:nvSpPr>
          <p:cNvPr id="3" name="Text Box 2">
            <a:extLst>
              <a:ext uri="{FF2B5EF4-FFF2-40B4-BE49-F238E27FC236}">
                <a16:creationId xmlns:a16="http://schemas.microsoft.com/office/drawing/2014/main" id="{FC9DCF3E-7694-D1BD-1F67-0097A3B5A2ED}"/>
              </a:ext>
            </a:extLst>
          </p:cNvPr>
          <p:cNvSpPr txBox="1">
            <a:spLocks noChangeArrowheads="1"/>
          </p:cNvSpPr>
          <p:nvPr/>
        </p:nvSpPr>
        <p:spPr bwMode="auto">
          <a:xfrm>
            <a:off x="359856" y="487656"/>
            <a:ext cx="6722079" cy="809299"/>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4588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C60AF-0C34-DBD3-96CB-BA41E4B490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2964A5-8B37-CBBF-ED9D-6C89FF373206}"/>
              </a:ext>
            </a:extLst>
          </p:cNvPr>
          <p:cNvSpPr>
            <a:spLocks noGrp="1"/>
          </p:cNvSpPr>
          <p:nvPr>
            <p:ph type="title"/>
          </p:nvPr>
        </p:nvSpPr>
        <p:spPr>
          <a:xfrm>
            <a:off x="441648" y="-421599"/>
            <a:ext cx="10515600" cy="1325563"/>
          </a:xfrm>
        </p:spPr>
        <p:txBody>
          <a:bodyPr>
            <a:normAutofit/>
          </a:bodyPr>
          <a:lstStyle/>
          <a:p>
            <a:pPr>
              <a:defRPr/>
            </a:pPr>
            <a:r>
              <a:rPr lang="en-GB" sz="3200" b="1" dirty="0">
                <a:solidFill>
                  <a:srgbClr val="C00000"/>
                </a:solidFill>
                <a:latin typeface="+mn-lt"/>
              </a:rPr>
              <a:t>Academic Reading to support the study of RE</a:t>
            </a:r>
            <a:endParaRPr lang="en-US" sz="3200" b="1" dirty="0">
              <a:solidFill>
                <a:srgbClr val="C00000"/>
              </a:solidFill>
              <a:latin typeface="+mn-lt"/>
            </a:endParaRPr>
          </a:p>
        </p:txBody>
      </p:sp>
      <p:sp>
        <p:nvSpPr>
          <p:cNvPr id="4" name="Text Placeholder 3">
            <a:extLst>
              <a:ext uri="{FF2B5EF4-FFF2-40B4-BE49-F238E27FC236}">
                <a16:creationId xmlns:a16="http://schemas.microsoft.com/office/drawing/2014/main" id="{2DD1E794-D733-7A15-8100-CD81826C5D04}"/>
              </a:ext>
            </a:extLst>
          </p:cNvPr>
          <p:cNvSpPr>
            <a:spLocks noGrp="1"/>
          </p:cNvSpPr>
          <p:nvPr>
            <p:ph type="body" sz="quarter" idx="13"/>
          </p:nvPr>
        </p:nvSpPr>
        <p:spPr/>
        <p:txBody>
          <a:bodyPr>
            <a:normAutofit/>
          </a:bodyPr>
          <a:lstStyle/>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1F5EBEF1-EE37-E27F-2ECB-6D8CF1D94EFD}"/>
              </a:ext>
            </a:extLst>
          </p:cNvPr>
          <p:cNvSpPr txBox="1"/>
          <p:nvPr/>
        </p:nvSpPr>
        <p:spPr>
          <a:xfrm>
            <a:off x="527807" y="1678610"/>
            <a:ext cx="6097554" cy="3693319"/>
          </a:xfrm>
          <a:prstGeom prst="rect">
            <a:avLst/>
          </a:prstGeom>
          <a:noFill/>
        </p:spPr>
        <p:txBody>
          <a:bodyPr wrap="square">
            <a:spAutoFit/>
          </a:bodyPr>
          <a:lstStyle/>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Sophie’s World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Jostein Gaarder</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Fault in Our Stars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John Greene </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Maus</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 Art Spiegelman</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Me Before You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Jojo Moyes</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Life of Pi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Yann Martel</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Pilgrims Progress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John Bunyan</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Narnia </a:t>
            </a:r>
            <a:r>
              <a:rPr lang="en-GB" i="1" dirty="0">
                <a:solidFill>
                  <a:srgbClr val="000000"/>
                </a:solidFill>
                <a:latin typeface="Calibri" panose="020F0502020204030204" pitchFamily="34" charset="0"/>
                <a:ea typeface="Calibri" panose="020F0502020204030204" pitchFamily="34" charset="0"/>
                <a:cs typeface="Calibri" panose="020F0502020204030204" pitchFamily="34" charset="0"/>
              </a:rPr>
              <a:t>chronicles</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C.S.Lewis</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Never Let Me Go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Kazuo Ishiguro</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Sage Train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Nicky Hansell</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Zen and the Art of Motorcycle Maintenance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Robert Pirsig</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Poisonwood Bible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Barbara Kingsolver</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buNone/>
            </a:pP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Noughts and Crosses </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Malorie Blackman</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fontAlgn="base"/>
            <a:r>
              <a:rPr lang="en-GB" sz="1800" dirty="0">
                <a:effectLst/>
                <a:latin typeface="Calibri" panose="020F0502020204030204" pitchFamily="34" charset="0"/>
                <a:ea typeface="Calibri" panose="020F0502020204030204" pitchFamily="34" charset="0"/>
                <a:cs typeface="Calibri" panose="020F0502020204030204" pitchFamily="34" charset="0"/>
              </a:rPr>
              <a:t> </a:t>
            </a:r>
          </a:p>
        </p:txBody>
      </p:sp>
      <p:pic>
        <p:nvPicPr>
          <p:cNvPr id="3" name="Picture 2">
            <a:extLst>
              <a:ext uri="{FF2B5EF4-FFF2-40B4-BE49-F238E27FC236}">
                <a16:creationId xmlns:a16="http://schemas.microsoft.com/office/drawing/2014/main" id="{4C040629-FFA9-7330-A6F7-D8B67AE0D9AE}"/>
              </a:ext>
            </a:extLst>
          </p:cNvPr>
          <p:cNvPicPr>
            <a:picLocks noChangeAspect="1"/>
          </p:cNvPicPr>
          <p:nvPr/>
        </p:nvPicPr>
        <p:blipFill>
          <a:blip r:embed="rId3"/>
          <a:stretch>
            <a:fillRect/>
          </a:stretch>
        </p:blipFill>
        <p:spPr>
          <a:xfrm>
            <a:off x="10576215" y="363055"/>
            <a:ext cx="762066" cy="682811"/>
          </a:xfrm>
          <a:prstGeom prst="rect">
            <a:avLst/>
          </a:prstGeom>
        </p:spPr>
      </p:pic>
      <p:sp>
        <p:nvSpPr>
          <p:cNvPr id="6" name="Text Box 2">
            <a:extLst>
              <a:ext uri="{FF2B5EF4-FFF2-40B4-BE49-F238E27FC236}">
                <a16:creationId xmlns:a16="http://schemas.microsoft.com/office/drawing/2014/main" id="{3FF88AAE-A9AF-19A5-C3B5-699CCD06C97F}"/>
              </a:ext>
            </a:extLst>
          </p:cNvPr>
          <p:cNvSpPr txBox="1">
            <a:spLocks noChangeArrowheads="1"/>
          </p:cNvSpPr>
          <p:nvPr/>
        </p:nvSpPr>
        <p:spPr bwMode="auto">
          <a:xfrm>
            <a:off x="441648" y="526067"/>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855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1F9A0-FDE8-6844-FDE9-E53192DCE2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4FD0B3-AFC0-5662-9289-13F5A14B2946}"/>
              </a:ext>
            </a:extLst>
          </p:cNvPr>
          <p:cNvSpPr>
            <a:spLocks noGrp="1"/>
          </p:cNvSpPr>
          <p:nvPr>
            <p:ph type="title"/>
          </p:nvPr>
        </p:nvSpPr>
        <p:spPr>
          <a:xfrm>
            <a:off x="527807" y="-374372"/>
            <a:ext cx="10515600" cy="1325563"/>
          </a:xfrm>
        </p:spPr>
        <p:txBody>
          <a:bodyPr>
            <a:normAutofit/>
          </a:bodyPr>
          <a:lstStyle/>
          <a:p>
            <a:pPr>
              <a:defRPr/>
            </a:pPr>
            <a:r>
              <a:rPr lang="en-GB" sz="3200" b="1" dirty="0">
                <a:solidFill>
                  <a:srgbClr val="C00000"/>
                </a:solidFill>
                <a:latin typeface="+mn-lt"/>
              </a:rPr>
              <a:t>Academic Reading to support the study of Geography</a:t>
            </a:r>
            <a:endParaRPr lang="en-US" sz="3200" b="1" dirty="0">
              <a:solidFill>
                <a:srgbClr val="C00000"/>
              </a:solidFill>
              <a:latin typeface="+mn-lt"/>
            </a:endParaRPr>
          </a:p>
        </p:txBody>
      </p:sp>
      <p:sp>
        <p:nvSpPr>
          <p:cNvPr id="4" name="Text Placeholder 3">
            <a:extLst>
              <a:ext uri="{FF2B5EF4-FFF2-40B4-BE49-F238E27FC236}">
                <a16:creationId xmlns:a16="http://schemas.microsoft.com/office/drawing/2014/main" id="{AEDA2B45-F833-4B05-8071-1FFB2750EC9B}"/>
              </a:ext>
            </a:extLst>
          </p:cNvPr>
          <p:cNvSpPr>
            <a:spLocks noGrp="1"/>
          </p:cNvSpPr>
          <p:nvPr>
            <p:ph type="body" sz="quarter" idx="13"/>
          </p:nvPr>
        </p:nvSpPr>
        <p:spPr/>
        <p:txBody>
          <a:bodyPr>
            <a:normAutofit/>
          </a:bodyPr>
          <a:lstStyle/>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7" name="TextBox 6">
            <a:extLst>
              <a:ext uri="{FF2B5EF4-FFF2-40B4-BE49-F238E27FC236}">
                <a16:creationId xmlns:a16="http://schemas.microsoft.com/office/drawing/2014/main" id="{F3EDEB19-CF1C-DEC4-CEEA-6C64252965A1}"/>
              </a:ext>
            </a:extLst>
          </p:cNvPr>
          <p:cNvSpPr txBox="1"/>
          <p:nvPr/>
        </p:nvSpPr>
        <p:spPr>
          <a:xfrm>
            <a:off x="359856" y="1321401"/>
            <a:ext cx="6666095" cy="5940088"/>
          </a:xfrm>
          <a:prstGeom prst="rect">
            <a:avLst/>
          </a:prstGeom>
          <a:noFill/>
        </p:spPr>
        <p:txBody>
          <a:bodyPr wrap="square">
            <a:spAutoFit/>
          </a:bodyPr>
          <a:lstStyle/>
          <a:p>
            <a:r>
              <a:rPr lang="en-GB" b="1" dirty="0">
                <a:latin typeface="Calibri" panose="020F0502020204030204" pitchFamily="34" charset="0"/>
                <a:ea typeface="Calibri" panose="020F0502020204030204" pitchFamily="34" charset="0"/>
                <a:cs typeface="Calibri" panose="020F0502020204030204" pitchFamily="34" charset="0"/>
              </a:rPr>
              <a:t>Adventure:</a:t>
            </a:r>
          </a:p>
          <a:p>
            <a:r>
              <a:rPr lang="en-GB" sz="1600" i="1" dirty="0">
                <a:latin typeface="Calibri" panose="020F0502020204030204" pitchFamily="34" charset="0"/>
                <a:ea typeface="Calibri" panose="020F0502020204030204" pitchFamily="34" charset="0"/>
                <a:cs typeface="Calibri" panose="020F0502020204030204" pitchFamily="34" charset="0"/>
              </a:rPr>
              <a:t>Touching the Void </a:t>
            </a:r>
            <a:r>
              <a:rPr lang="en-GB" sz="1600" dirty="0">
                <a:latin typeface="Calibri" panose="020F0502020204030204" pitchFamily="34" charset="0"/>
                <a:ea typeface="Calibri" panose="020F0502020204030204" pitchFamily="34" charset="0"/>
                <a:cs typeface="Calibri" panose="020F0502020204030204" pitchFamily="34" charset="0"/>
              </a:rPr>
              <a:t>- Joe Simpson </a:t>
            </a:r>
          </a:p>
          <a:p>
            <a:r>
              <a:rPr lang="en-GB" sz="1600" i="1" dirty="0">
                <a:latin typeface="Calibri" panose="020F0502020204030204" pitchFamily="34" charset="0"/>
                <a:ea typeface="Calibri" panose="020F0502020204030204" pitchFamily="34" charset="0"/>
                <a:cs typeface="Calibri" panose="020F0502020204030204" pitchFamily="34" charset="0"/>
              </a:rPr>
              <a:t>Great Adventurers </a:t>
            </a:r>
            <a:r>
              <a:rPr lang="en-GB" sz="1600" dirty="0">
                <a:latin typeface="Calibri" panose="020F0502020204030204" pitchFamily="34" charset="0"/>
                <a:ea typeface="Calibri" panose="020F0502020204030204" pitchFamily="34" charset="0"/>
                <a:cs typeface="Calibri" panose="020F0502020204030204" pitchFamily="34" charset="0"/>
              </a:rPr>
              <a:t>- Alastair Humphreys </a:t>
            </a:r>
          </a:p>
          <a:p>
            <a:r>
              <a:rPr lang="en-GB" sz="1600" i="1" dirty="0">
                <a:latin typeface="Calibri" panose="020F0502020204030204" pitchFamily="34" charset="0"/>
                <a:ea typeface="Calibri" panose="020F0502020204030204" pitchFamily="34" charset="0"/>
                <a:cs typeface="Calibri" panose="020F0502020204030204" pitchFamily="34" charset="0"/>
              </a:rPr>
              <a:t>The Boy who Cycled the World </a:t>
            </a:r>
            <a:r>
              <a:rPr lang="en-GB" sz="1600" dirty="0">
                <a:latin typeface="Calibri" panose="020F0502020204030204" pitchFamily="34" charset="0"/>
                <a:ea typeface="Calibri" panose="020F0502020204030204" pitchFamily="34" charset="0"/>
                <a:cs typeface="Calibri" panose="020F0502020204030204" pitchFamily="34" charset="0"/>
              </a:rPr>
              <a:t>- Alastair Humphreys</a:t>
            </a:r>
          </a:p>
          <a:p>
            <a:endParaRPr lang="en-GB" sz="1600"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Factual:</a:t>
            </a:r>
          </a:p>
          <a:p>
            <a:r>
              <a:rPr lang="en-GB" sz="1600" i="1" dirty="0">
                <a:latin typeface="Calibri" panose="020F0502020204030204" pitchFamily="34" charset="0"/>
                <a:ea typeface="Calibri" panose="020F0502020204030204" pitchFamily="34" charset="0"/>
                <a:cs typeface="Calibri" panose="020F0502020204030204" pitchFamily="34" charset="0"/>
              </a:rPr>
              <a:t>Horrible Geography </a:t>
            </a:r>
            <a:r>
              <a:rPr lang="en-GB" sz="1600" dirty="0">
                <a:latin typeface="Calibri" panose="020F0502020204030204" pitchFamily="34" charset="0"/>
                <a:ea typeface="Calibri" panose="020F0502020204030204" pitchFamily="34" charset="0"/>
                <a:cs typeface="Calibri" panose="020F0502020204030204" pitchFamily="34" charset="0"/>
              </a:rPr>
              <a:t>series of books </a:t>
            </a:r>
          </a:p>
          <a:p>
            <a:r>
              <a:rPr lang="en-GB" sz="1600" i="1" dirty="0">
                <a:latin typeface="Calibri" panose="020F0502020204030204" pitchFamily="34" charset="0"/>
                <a:ea typeface="Calibri" panose="020F0502020204030204" pitchFamily="34" charset="0"/>
                <a:cs typeface="Calibri" panose="020F0502020204030204" pitchFamily="34" charset="0"/>
              </a:rPr>
              <a:t>Shackleton’s Journey </a:t>
            </a:r>
            <a:r>
              <a:rPr lang="en-GB" sz="1600" dirty="0">
                <a:latin typeface="Calibri" panose="020F0502020204030204" pitchFamily="34" charset="0"/>
                <a:ea typeface="Calibri" panose="020F0502020204030204" pitchFamily="34" charset="0"/>
                <a:cs typeface="Calibri" panose="020F0502020204030204" pitchFamily="34" charset="0"/>
              </a:rPr>
              <a:t>- William Grill (also accompanying Activity Book) </a:t>
            </a:r>
          </a:p>
          <a:p>
            <a:r>
              <a:rPr lang="en-GB" sz="1600" dirty="0">
                <a:latin typeface="Calibri" panose="020F0502020204030204" pitchFamily="34" charset="0"/>
                <a:ea typeface="Calibri" panose="020F0502020204030204" pitchFamily="34" charset="0"/>
                <a:cs typeface="Calibri" panose="020F0502020204030204" pitchFamily="34" charset="0"/>
              </a:rPr>
              <a:t>Ladybird Expert Series: </a:t>
            </a:r>
          </a:p>
          <a:p>
            <a:r>
              <a:rPr lang="en-GB" sz="1600" i="1" dirty="0">
                <a:latin typeface="Calibri" panose="020F0502020204030204" pitchFamily="34" charset="0"/>
                <a:ea typeface="Calibri" panose="020F0502020204030204" pitchFamily="34" charset="0"/>
                <a:cs typeface="Calibri" panose="020F0502020204030204" pitchFamily="34" charset="0"/>
              </a:rPr>
              <a:t>Plate Tectonics </a:t>
            </a:r>
            <a:r>
              <a:rPr lang="en-GB" sz="1600" dirty="0">
                <a:latin typeface="Calibri" panose="020F0502020204030204" pitchFamily="34" charset="0"/>
                <a:ea typeface="Calibri" panose="020F0502020204030204" pitchFamily="34" charset="0"/>
                <a:cs typeface="Calibri" panose="020F0502020204030204" pitchFamily="34" charset="0"/>
              </a:rPr>
              <a:t>- Iain Stewart </a:t>
            </a:r>
          </a:p>
          <a:p>
            <a:r>
              <a:rPr lang="en-GB" sz="1600" i="1" dirty="0">
                <a:latin typeface="Calibri" panose="020F0502020204030204" pitchFamily="34" charset="0"/>
                <a:ea typeface="Calibri" panose="020F0502020204030204" pitchFamily="34" charset="0"/>
                <a:cs typeface="Calibri" panose="020F0502020204030204" pitchFamily="34" charset="0"/>
              </a:rPr>
              <a:t>Shackleton</a:t>
            </a:r>
            <a:r>
              <a:rPr lang="en-GB" sz="1600" dirty="0">
                <a:latin typeface="Calibri" panose="020F0502020204030204" pitchFamily="34" charset="0"/>
                <a:ea typeface="Calibri" panose="020F0502020204030204" pitchFamily="34" charset="0"/>
                <a:cs typeface="Calibri" panose="020F0502020204030204" pitchFamily="34" charset="0"/>
              </a:rPr>
              <a:t> - Ben Saunders </a:t>
            </a:r>
          </a:p>
          <a:p>
            <a:r>
              <a:rPr lang="en-GB" sz="1600" i="1" dirty="0">
                <a:latin typeface="Calibri" panose="020F0502020204030204" pitchFamily="34" charset="0"/>
                <a:ea typeface="Calibri" panose="020F0502020204030204" pitchFamily="34" charset="0"/>
                <a:cs typeface="Calibri" panose="020F0502020204030204" pitchFamily="34" charset="0"/>
              </a:rPr>
              <a:t>Evolution</a:t>
            </a:r>
            <a:r>
              <a:rPr lang="en-GB" sz="1600" dirty="0">
                <a:latin typeface="Calibri" panose="020F0502020204030204" pitchFamily="34" charset="0"/>
                <a:ea typeface="Calibri" panose="020F0502020204030204" pitchFamily="34" charset="0"/>
                <a:cs typeface="Calibri" panose="020F0502020204030204" pitchFamily="34" charset="0"/>
              </a:rPr>
              <a:t> - Steve Jones </a:t>
            </a:r>
          </a:p>
          <a:p>
            <a:r>
              <a:rPr lang="en-GB" sz="1600" i="1" dirty="0">
                <a:latin typeface="Calibri" panose="020F0502020204030204" pitchFamily="34" charset="0"/>
                <a:ea typeface="Calibri" panose="020F0502020204030204" pitchFamily="34" charset="0"/>
                <a:cs typeface="Calibri" panose="020F0502020204030204" pitchFamily="34" charset="0"/>
              </a:rPr>
              <a:t>How bad are bananas?</a:t>
            </a:r>
            <a:r>
              <a:rPr lang="en-GB" sz="1600" dirty="0">
                <a:latin typeface="Calibri" panose="020F0502020204030204" pitchFamily="34" charset="0"/>
                <a:ea typeface="Calibri" panose="020F0502020204030204" pitchFamily="34" charset="0"/>
                <a:cs typeface="Calibri" panose="020F0502020204030204" pitchFamily="34" charset="0"/>
              </a:rPr>
              <a:t> - Mike Berners-Lee</a:t>
            </a:r>
          </a:p>
          <a:p>
            <a:r>
              <a:rPr lang="fi-FI" sz="1600" i="1" dirty="0">
                <a:latin typeface="Calibri" panose="020F0502020204030204" pitchFamily="34" charset="0"/>
                <a:ea typeface="Calibri" panose="020F0502020204030204" pitchFamily="34" charset="0"/>
                <a:cs typeface="Calibri" panose="020F0502020204030204" pitchFamily="34" charset="0"/>
              </a:rPr>
              <a:t>I am Malala </a:t>
            </a:r>
            <a:r>
              <a:rPr lang="fi-FI" sz="1600" dirty="0">
                <a:latin typeface="Calibri" panose="020F0502020204030204" pitchFamily="34" charset="0"/>
                <a:ea typeface="Calibri" panose="020F0502020204030204" pitchFamily="34" charset="0"/>
                <a:cs typeface="Calibri" panose="020F0502020204030204" pitchFamily="34" charset="0"/>
              </a:rPr>
              <a:t>- Malala Yousafzai</a:t>
            </a:r>
          </a:p>
          <a:p>
            <a:endParaRPr lang="fi-FI" b="1"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More challenging reads:</a:t>
            </a:r>
          </a:p>
          <a:p>
            <a:r>
              <a:rPr lang="en-GB" sz="1600" i="1" dirty="0" err="1">
                <a:latin typeface="Calibri" panose="020F0502020204030204" pitchFamily="34" charset="0"/>
                <a:ea typeface="Calibri" panose="020F0502020204030204" pitchFamily="34" charset="0"/>
                <a:cs typeface="Calibri" panose="020F0502020204030204" pitchFamily="34" charset="0"/>
              </a:rPr>
              <a:t>Factfulness</a:t>
            </a:r>
            <a:r>
              <a:rPr lang="en-GB" sz="1600" dirty="0">
                <a:latin typeface="Calibri" panose="020F0502020204030204" pitchFamily="34" charset="0"/>
                <a:ea typeface="Calibri" panose="020F0502020204030204" pitchFamily="34" charset="0"/>
                <a:cs typeface="Calibri" panose="020F0502020204030204" pitchFamily="34" charset="0"/>
              </a:rPr>
              <a:t> - Hans Rosling </a:t>
            </a:r>
          </a:p>
          <a:p>
            <a:r>
              <a:rPr lang="en-GB" sz="1600" i="1" dirty="0">
                <a:latin typeface="Calibri" panose="020F0502020204030204" pitchFamily="34" charset="0"/>
                <a:ea typeface="Calibri" panose="020F0502020204030204" pitchFamily="34" charset="0"/>
                <a:cs typeface="Calibri" panose="020F0502020204030204" pitchFamily="34" charset="0"/>
              </a:rPr>
              <a:t>Prisoners of Geography, Worth Dying For </a:t>
            </a:r>
            <a:r>
              <a:rPr lang="en-GB" sz="1600" dirty="0">
                <a:latin typeface="Calibri" panose="020F0502020204030204" pitchFamily="34" charset="0"/>
                <a:ea typeface="Calibri" panose="020F0502020204030204" pitchFamily="34" charset="0"/>
                <a:cs typeface="Calibri" panose="020F0502020204030204" pitchFamily="34" charset="0"/>
              </a:rPr>
              <a:t>and </a:t>
            </a:r>
            <a:r>
              <a:rPr lang="en-GB" sz="1600" i="1" dirty="0">
                <a:latin typeface="Calibri" panose="020F0502020204030204" pitchFamily="34" charset="0"/>
                <a:ea typeface="Calibri" panose="020F0502020204030204" pitchFamily="34" charset="0"/>
                <a:cs typeface="Calibri" panose="020F0502020204030204" pitchFamily="34" charset="0"/>
              </a:rPr>
              <a:t>Divided</a:t>
            </a:r>
            <a:r>
              <a:rPr lang="en-GB" sz="1600" dirty="0">
                <a:latin typeface="Calibri" panose="020F0502020204030204" pitchFamily="34" charset="0"/>
                <a:ea typeface="Calibri" panose="020F0502020204030204" pitchFamily="34" charset="0"/>
                <a:cs typeface="Calibri" panose="020F0502020204030204" pitchFamily="34" charset="0"/>
              </a:rPr>
              <a:t> - Tim Marshall </a:t>
            </a:r>
          </a:p>
          <a:p>
            <a:r>
              <a:rPr lang="en-GB" sz="1600" i="1" dirty="0">
                <a:latin typeface="Calibri" panose="020F0502020204030204" pitchFamily="34" charset="0"/>
                <a:ea typeface="Calibri" panose="020F0502020204030204" pitchFamily="34" charset="0"/>
                <a:cs typeface="Calibri" panose="020F0502020204030204" pitchFamily="34" charset="0"/>
              </a:rPr>
              <a:t>Off the Map </a:t>
            </a:r>
            <a:r>
              <a:rPr lang="en-GB" sz="1600" dirty="0">
                <a:latin typeface="Calibri" panose="020F0502020204030204" pitchFamily="34" charset="0"/>
                <a:ea typeface="Calibri" panose="020F0502020204030204" pitchFamily="34" charset="0"/>
                <a:cs typeface="Calibri" panose="020F0502020204030204" pitchFamily="34" charset="0"/>
              </a:rPr>
              <a:t>- Alastair Bonnett </a:t>
            </a:r>
          </a:p>
          <a:p>
            <a:r>
              <a:rPr lang="en-GB" sz="1600" i="1" dirty="0">
                <a:latin typeface="Calibri" panose="020F0502020204030204" pitchFamily="34" charset="0"/>
                <a:ea typeface="Calibri" panose="020F0502020204030204" pitchFamily="34" charset="0"/>
                <a:cs typeface="Calibri" panose="020F0502020204030204" pitchFamily="34" charset="0"/>
              </a:rPr>
              <a:t>The Human Planet </a:t>
            </a:r>
            <a:r>
              <a:rPr lang="en-GB" sz="1600" dirty="0">
                <a:latin typeface="Calibri" panose="020F0502020204030204" pitchFamily="34" charset="0"/>
                <a:ea typeface="Calibri" panose="020F0502020204030204" pitchFamily="34" charset="0"/>
                <a:cs typeface="Calibri" panose="020F0502020204030204" pitchFamily="34" charset="0"/>
              </a:rPr>
              <a:t>- Simon Lewis and Mark Maslin </a:t>
            </a:r>
          </a:p>
          <a:p>
            <a:r>
              <a:rPr lang="en-GB" sz="1600" i="1" dirty="0">
                <a:latin typeface="Calibri" panose="020F0502020204030204" pitchFamily="34" charset="0"/>
                <a:ea typeface="Calibri" panose="020F0502020204030204" pitchFamily="34" charset="0"/>
                <a:cs typeface="Calibri" panose="020F0502020204030204" pitchFamily="34" charset="0"/>
              </a:rPr>
              <a:t>The Almighty Dollar </a:t>
            </a:r>
            <a:r>
              <a:rPr lang="en-GB" sz="1600" dirty="0">
                <a:latin typeface="Calibri" panose="020F0502020204030204" pitchFamily="34" charset="0"/>
                <a:ea typeface="Calibri" panose="020F0502020204030204" pitchFamily="34" charset="0"/>
                <a:cs typeface="Calibri" panose="020F0502020204030204" pitchFamily="34" charset="0"/>
              </a:rPr>
              <a:t>- Dharshini David</a:t>
            </a:r>
          </a:p>
          <a:p>
            <a:endParaRPr lang="fi-FI" dirty="0">
              <a:latin typeface="Calibri" panose="020F0502020204030204" pitchFamily="34" charset="0"/>
              <a:ea typeface="Calibri" panose="020F0502020204030204" pitchFamily="34" charset="0"/>
              <a:cs typeface="Calibri" panose="020F0502020204030204" pitchFamily="34" charset="0"/>
            </a:endParaRPr>
          </a:p>
          <a:p>
            <a:endParaRPr lang="fi-FI" dirty="0">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B00587CE-682B-73A3-D426-C61218FAD67B}"/>
              </a:ext>
            </a:extLst>
          </p:cNvPr>
          <p:cNvPicPr>
            <a:picLocks noChangeAspect="1"/>
          </p:cNvPicPr>
          <p:nvPr/>
        </p:nvPicPr>
        <p:blipFill>
          <a:blip r:embed="rId3"/>
          <a:stretch>
            <a:fillRect/>
          </a:stretch>
        </p:blipFill>
        <p:spPr>
          <a:xfrm>
            <a:off x="10902127" y="288410"/>
            <a:ext cx="762066" cy="682811"/>
          </a:xfrm>
          <a:prstGeom prst="rect">
            <a:avLst/>
          </a:prstGeom>
        </p:spPr>
      </p:pic>
      <p:sp>
        <p:nvSpPr>
          <p:cNvPr id="5" name="Text Box 2">
            <a:extLst>
              <a:ext uri="{FF2B5EF4-FFF2-40B4-BE49-F238E27FC236}">
                <a16:creationId xmlns:a16="http://schemas.microsoft.com/office/drawing/2014/main" id="{B0A1B904-5653-F17F-E6C4-C3AE6C5AD901}"/>
              </a:ext>
            </a:extLst>
          </p:cNvPr>
          <p:cNvSpPr txBox="1">
            <a:spLocks noChangeArrowheads="1"/>
          </p:cNvSpPr>
          <p:nvPr/>
        </p:nvSpPr>
        <p:spPr bwMode="auto">
          <a:xfrm>
            <a:off x="527807" y="472526"/>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3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CFC1253-AC5C-A51A-A577-A11BF2077EC2}"/>
              </a:ext>
            </a:extLst>
          </p:cNvPr>
          <p:cNvSpPr>
            <a:spLocks noGrp="1"/>
          </p:cNvSpPr>
          <p:nvPr>
            <p:ph type="body" sz="quarter" idx="13"/>
          </p:nvPr>
        </p:nvSpPr>
        <p:spPr>
          <a:xfrm>
            <a:off x="610234" y="1518838"/>
            <a:ext cx="10971531" cy="4721363"/>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Year 7</a:t>
            </a:r>
          </a:p>
          <a:p>
            <a:endParaRPr lang="en-GB" dirty="0"/>
          </a:p>
          <a:p>
            <a:endParaRPr lang="en-GB" dirty="0"/>
          </a:p>
          <a:p>
            <a:endParaRPr lang="en-GB" dirty="0"/>
          </a:p>
          <a:p>
            <a:endParaRPr lang="en-GB" dirty="0"/>
          </a:p>
          <a:p>
            <a:endParaRPr lang="en-GB" dirty="0"/>
          </a:p>
          <a:p>
            <a:r>
              <a:rPr lang="en-GB" b="1" dirty="0">
                <a:latin typeface="Calibri" panose="020F0502020204030204" pitchFamily="34" charset="0"/>
                <a:ea typeface="Calibri" panose="020F0502020204030204" pitchFamily="34" charset="0"/>
                <a:cs typeface="Calibri" panose="020F0502020204030204" pitchFamily="34" charset="0"/>
              </a:rPr>
              <a:t>Year 8</a:t>
            </a:r>
          </a:p>
        </p:txBody>
      </p:sp>
      <p:graphicFrame>
        <p:nvGraphicFramePr>
          <p:cNvPr id="4" name="Table 3">
            <a:extLst>
              <a:ext uri="{FF2B5EF4-FFF2-40B4-BE49-F238E27FC236}">
                <a16:creationId xmlns:a16="http://schemas.microsoft.com/office/drawing/2014/main" id="{18ACA8F6-C6F8-7A1D-A7B3-7F3F1AD31FAC}"/>
              </a:ext>
            </a:extLst>
          </p:cNvPr>
          <p:cNvGraphicFramePr>
            <a:graphicFrameLocks noGrp="1"/>
          </p:cNvGraphicFramePr>
          <p:nvPr>
            <p:extLst>
              <p:ext uri="{D42A27DB-BD31-4B8C-83A1-F6EECF244321}">
                <p14:modId xmlns:p14="http://schemas.microsoft.com/office/powerpoint/2010/main" val="216145219"/>
              </p:ext>
            </p:extLst>
          </p:nvPr>
        </p:nvGraphicFramePr>
        <p:xfrm>
          <a:off x="1041560" y="1969053"/>
          <a:ext cx="9940925" cy="1750695"/>
        </p:xfrm>
        <a:graphic>
          <a:graphicData uri="http://schemas.openxmlformats.org/drawingml/2006/table">
            <a:tbl>
              <a:tblPr firstRow="1" firstCol="1" bandRow="1"/>
              <a:tblGrid>
                <a:gridCol w="3313430">
                  <a:extLst>
                    <a:ext uri="{9D8B030D-6E8A-4147-A177-3AD203B41FA5}">
                      <a16:colId xmlns:a16="http://schemas.microsoft.com/office/drawing/2014/main" val="4023351936"/>
                    </a:ext>
                  </a:extLst>
                </a:gridCol>
                <a:gridCol w="3313430">
                  <a:extLst>
                    <a:ext uri="{9D8B030D-6E8A-4147-A177-3AD203B41FA5}">
                      <a16:colId xmlns:a16="http://schemas.microsoft.com/office/drawing/2014/main" val="2074309490"/>
                    </a:ext>
                  </a:extLst>
                </a:gridCol>
                <a:gridCol w="3314065">
                  <a:extLst>
                    <a:ext uri="{9D8B030D-6E8A-4147-A177-3AD203B41FA5}">
                      <a16:colId xmlns:a16="http://schemas.microsoft.com/office/drawing/2014/main" val="3964573106"/>
                    </a:ext>
                  </a:extLst>
                </a:gridCol>
              </a:tblGrid>
              <a:tr h="323850">
                <a:tc>
                  <a:txBody>
                    <a:bodyPr/>
                    <a:lstStyle/>
                    <a:p>
                      <a:pPr algn="ctr">
                        <a:lnSpc>
                          <a:spcPct val="107000"/>
                        </a:lnSpc>
                        <a:spcAft>
                          <a:spcPts val="800"/>
                        </a:spcAft>
                        <a:buNone/>
                        <a:tabLst>
                          <a:tab pos="628650" algn="l"/>
                        </a:tabLst>
                      </a:pPr>
                      <a:r>
                        <a:rPr lang="en-GB" sz="1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Biology</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Chemistry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Physics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58563107"/>
                  </a:ext>
                </a:extLst>
              </a:tr>
              <a:tr h="1426845">
                <a:tc>
                  <a:txBody>
                    <a:bodyPr/>
                    <a:lstStyle/>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Why don’t penguins feet freeze? – New Scientist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Planet Earth – David Attenborough</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Chemical Chaos – Horrible Science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A Beginner's Guide to the Periodic Table - Gill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Arbuthnott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Car Science – Richard Hammond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My First Book of Quantum Physics-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Sheddad</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Kaid-Salah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Ferrón</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and Eduard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Altarriba</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2855380"/>
                  </a:ext>
                </a:extLst>
              </a:tr>
            </a:tbl>
          </a:graphicData>
        </a:graphic>
      </p:graphicFrame>
      <p:graphicFrame>
        <p:nvGraphicFramePr>
          <p:cNvPr id="5" name="Table 4">
            <a:extLst>
              <a:ext uri="{FF2B5EF4-FFF2-40B4-BE49-F238E27FC236}">
                <a16:creationId xmlns:a16="http://schemas.microsoft.com/office/drawing/2014/main" id="{2A773EE3-3A0F-0403-80E8-9C9622D7AF7D}"/>
              </a:ext>
            </a:extLst>
          </p:cNvPr>
          <p:cNvGraphicFramePr>
            <a:graphicFrameLocks noGrp="1"/>
          </p:cNvGraphicFramePr>
          <p:nvPr>
            <p:extLst>
              <p:ext uri="{D42A27DB-BD31-4B8C-83A1-F6EECF244321}">
                <p14:modId xmlns:p14="http://schemas.microsoft.com/office/powerpoint/2010/main" val="2797256492"/>
              </p:ext>
            </p:extLst>
          </p:nvPr>
        </p:nvGraphicFramePr>
        <p:xfrm>
          <a:off x="1041560" y="4600183"/>
          <a:ext cx="9940925" cy="1750695"/>
        </p:xfrm>
        <a:graphic>
          <a:graphicData uri="http://schemas.openxmlformats.org/drawingml/2006/table">
            <a:tbl>
              <a:tblPr firstRow="1" firstCol="1" bandRow="1"/>
              <a:tblGrid>
                <a:gridCol w="3313430">
                  <a:extLst>
                    <a:ext uri="{9D8B030D-6E8A-4147-A177-3AD203B41FA5}">
                      <a16:colId xmlns:a16="http://schemas.microsoft.com/office/drawing/2014/main" val="479193346"/>
                    </a:ext>
                  </a:extLst>
                </a:gridCol>
                <a:gridCol w="3313430">
                  <a:extLst>
                    <a:ext uri="{9D8B030D-6E8A-4147-A177-3AD203B41FA5}">
                      <a16:colId xmlns:a16="http://schemas.microsoft.com/office/drawing/2014/main" val="2838091067"/>
                    </a:ext>
                  </a:extLst>
                </a:gridCol>
                <a:gridCol w="3314065">
                  <a:extLst>
                    <a:ext uri="{9D8B030D-6E8A-4147-A177-3AD203B41FA5}">
                      <a16:colId xmlns:a16="http://schemas.microsoft.com/office/drawing/2014/main" val="383472383"/>
                    </a:ext>
                  </a:extLst>
                </a:gridCol>
              </a:tblGrid>
              <a:tr h="323850">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Biology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Chemistry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Physics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5809312"/>
                  </a:ext>
                </a:extLst>
              </a:tr>
              <a:tr h="1426845">
                <a:tc>
                  <a:txBody>
                    <a:bodyPr/>
                    <a:lstStyle/>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Does anything eat wasps? -New Scientist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Planet Earth – David Attenborough</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Chemical Chaos – Horrible Science</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The Chemistry Book: Big Ideas Simply Explained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Car Science – Richard Hammond</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The Physics of Everyday Things: The Extraordinary Science Behind an Ordinary Day-James </a:t>
                      </a:r>
                      <a:r>
                        <a:rPr lang="en-GB" sz="1200" b="1" kern="100" dirty="0" err="1">
                          <a:effectLst/>
                          <a:latin typeface="Calibri" panose="020F0502020204030204" pitchFamily="34" charset="0"/>
                          <a:ea typeface="Calibri" panose="020F0502020204030204" pitchFamily="34" charset="0"/>
                          <a:cs typeface="Times New Roman" panose="02020603050405020304" pitchFamily="18" charset="0"/>
                        </a:rPr>
                        <a:t>Kakalios</a:t>
                      </a: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7782092"/>
                  </a:ext>
                </a:extLst>
              </a:tr>
            </a:tbl>
          </a:graphicData>
        </a:graphic>
      </p:graphicFrame>
      <p:sp>
        <p:nvSpPr>
          <p:cNvPr id="6" name="Title 1">
            <a:extLst>
              <a:ext uri="{FF2B5EF4-FFF2-40B4-BE49-F238E27FC236}">
                <a16:creationId xmlns:a16="http://schemas.microsoft.com/office/drawing/2014/main" id="{DD72F0A8-F16F-1EF7-0B78-0EEE9EEAD7B7}"/>
              </a:ext>
            </a:extLst>
          </p:cNvPr>
          <p:cNvSpPr txBox="1">
            <a:spLocks/>
          </p:cNvSpPr>
          <p:nvPr/>
        </p:nvSpPr>
        <p:spPr>
          <a:xfrm>
            <a:off x="466885" y="-42533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sz="3200" b="1" dirty="0">
                <a:solidFill>
                  <a:srgbClr val="C00000"/>
                </a:solidFill>
                <a:latin typeface="+mn-lt"/>
              </a:rPr>
              <a:t>Academic Reading to support the study of Science</a:t>
            </a:r>
            <a:endParaRPr lang="en-US" sz="3200" b="1" dirty="0">
              <a:solidFill>
                <a:srgbClr val="C00000"/>
              </a:solidFill>
              <a:latin typeface="+mn-lt"/>
            </a:endParaRPr>
          </a:p>
        </p:txBody>
      </p:sp>
      <p:pic>
        <p:nvPicPr>
          <p:cNvPr id="9" name="Picture 8">
            <a:extLst>
              <a:ext uri="{FF2B5EF4-FFF2-40B4-BE49-F238E27FC236}">
                <a16:creationId xmlns:a16="http://schemas.microsoft.com/office/drawing/2014/main" id="{9C52AD76-5527-D325-8D9D-E4D5A143FF99}"/>
              </a:ext>
            </a:extLst>
          </p:cNvPr>
          <p:cNvPicPr>
            <a:picLocks noChangeAspect="1"/>
          </p:cNvPicPr>
          <p:nvPr/>
        </p:nvPicPr>
        <p:blipFill>
          <a:blip r:embed="rId2"/>
          <a:stretch>
            <a:fillRect/>
          </a:stretch>
        </p:blipFill>
        <p:spPr>
          <a:xfrm>
            <a:off x="10982485" y="304766"/>
            <a:ext cx="762066" cy="682811"/>
          </a:xfrm>
          <a:prstGeom prst="rect">
            <a:avLst/>
          </a:prstGeom>
        </p:spPr>
      </p:pic>
      <p:sp>
        <p:nvSpPr>
          <p:cNvPr id="2" name="Text Box 2">
            <a:extLst>
              <a:ext uri="{FF2B5EF4-FFF2-40B4-BE49-F238E27FC236}">
                <a16:creationId xmlns:a16="http://schemas.microsoft.com/office/drawing/2014/main" id="{AD0155BC-9E96-491E-3207-356641DDB217}"/>
              </a:ext>
            </a:extLst>
          </p:cNvPr>
          <p:cNvSpPr txBox="1">
            <a:spLocks noChangeArrowheads="1"/>
          </p:cNvSpPr>
          <p:nvPr/>
        </p:nvSpPr>
        <p:spPr bwMode="auto">
          <a:xfrm>
            <a:off x="447869" y="507150"/>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4915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E399A-2118-0570-110F-24ADF7D60C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685CB4-EAA4-B2A1-0788-DF7CF3022309}"/>
              </a:ext>
            </a:extLst>
          </p:cNvPr>
          <p:cNvSpPr>
            <a:spLocks noGrp="1"/>
          </p:cNvSpPr>
          <p:nvPr>
            <p:ph type="title"/>
          </p:nvPr>
        </p:nvSpPr>
        <p:spPr>
          <a:xfrm>
            <a:off x="453162" y="-348200"/>
            <a:ext cx="10515600" cy="1325563"/>
          </a:xfrm>
        </p:spPr>
        <p:txBody>
          <a:bodyPr>
            <a:normAutofit/>
          </a:bodyPr>
          <a:lstStyle/>
          <a:p>
            <a:pPr>
              <a:defRPr/>
            </a:pPr>
            <a:r>
              <a:rPr lang="en-GB" sz="3200" b="1" dirty="0">
                <a:solidFill>
                  <a:srgbClr val="C00000"/>
                </a:solidFill>
                <a:latin typeface="+mn-lt"/>
              </a:rPr>
              <a:t>Academic Reading to support the study of Science</a:t>
            </a:r>
            <a:endParaRPr lang="en-US" sz="3200" b="1" dirty="0">
              <a:solidFill>
                <a:srgbClr val="C00000"/>
              </a:solidFill>
              <a:latin typeface="+mn-lt"/>
            </a:endParaRPr>
          </a:p>
        </p:txBody>
      </p:sp>
      <p:sp>
        <p:nvSpPr>
          <p:cNvPr id="4" name="Text Placeholder 3">
            <a:extLst>
              <a:ext uri="{FF2B5EF4-FFF2-40B4-BE49-F238E27FC236}">
                <a16:creationId xmlns:a16="http://schemas.microsoft.com/office/drawing/2014/main" id="{C9BD1F1C-6C79-38DA-B681-3F13D6F84BA5}"/>
              </a:ext>
            </a:extLst>
          </p:cNvPr>
          <p:cNvSpPr>
            <a:spLocks noGrp="1"/>
          </p:cNvSpPr>
          <p:nvPr>
            <p:ph type="body" sz="quarter" idx="13"/>
          </p:nvPr>
        </p:nvSpPr>
        <p:spPr/>
        <p:txBody>
          <a:bodyPr>
            <a:normAutofit/>
          </a:bodyPr>
          <a:lstStyle/>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aphicFrame>
        <p:nvGraphicFramePr>
          <p:cNvPr id="3" name="Table 2">
            <a:extLst>
              <a:ext uri="{FF2B5EF4-FFF2-40B4-BE49-F238E27FC236}">
                <a16:creationId xmlns:a16="http://schemas.microsoft.com/office/drawing/2014/main" id="{362D5171-F483-0285-E963-787397667543}"/>
              </a:ext>
            </a:extLst>
          </p:cNvPr>
          <p:cNvGraphicFramePr>
            <a:graphicFrameLocks noGrp="1"/>
          </p:cNvGraphicFramePr>
          <p:nvPr>
            <p:extLst>
              <p:ext uri="{D42A27DB-BD31-4B8C-83A1-F6EECF244321}">
                <p14:modId xmlns:p14="http://schemas.microsoft.com/office/powerpoint/2010/main" val="229632059"/>
              </p:ext>
            </p:extLst>
          </p:nvPr>
        </p:nvGraphicFramePr>
        <p:xfrm>
          <a:off x="1102482" y="2006272"/>
          <a:ext cx="9940925" cy="1750695"/>
        </p:xfrm>
        <a:graphic>
          <a:graphicData uri="http://schemas.openxmlformats.org/drawingml/2006/table">
            <a:tbl>
              <a:tblPr firstRow="1" firstCol="1" bandRow="1"/>
              <a:tblGrid>
                <a:gridCol w="3313430">
                  <a:extLst>
                    <a:ext uri="{9D8B030D-6E8A-4147-A177-3AD203B41FA5}">
                      <a16:colId xmlns:a16="http://schemas.microsoft.com/office/drawing/2014/main" val="594870921"/>
                    </a:ext>
                  </a:extLst>
                </a:gridCol>
                <a:gridCol w="3313430">
                  <a:extLst>
                    <a:ext uri="{9D8B030D-6E8A-4147-A177-3AD203B41FA5}">
                      <a16:colId xmlns:a16="http://schemas.microsoft.com/office/drawing/2014/main" val="1158761377"/>
                    </a:ext>
                  </a:extLst>
                </a:gridCol>
                <a:gridCol w="3314065">
                  <a:extLst>
                    <a:ext uri="{9D8B030D-6E8A-4147-A177-3AD203B41FA5}">
                      <a16:colId xmlns:a16="http://schemas.microsoft.com/office/drawing/2014/main" val="2544858933"/>
                    </a:ext>
                  </a:extLst>
                </a:gridCol>
              </a:tblGrid>
              <a:tr h="323850">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Biology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Chemistry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Physics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73108971"/>
                  </a:ext>
                </a:extLst>
              </a:tr>
              <a:tr h="1426845">
                <a:tc>
                  <a:txBody>
                    <a:bodyPr/>
                    <a:lstStyle/>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Why can’t elephants jump? – New Scientist</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Deadly Diseases – Horrible Science</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The Brain – Science Comics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Planet Earth – David Attenborough</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Atom – Jim Al-Khalili  (BBC)</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Flying Machines – Science Comics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Chemical Chaos – Horrible Science</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Shocking Electricity – Horrible Science</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Solar System – Science Comics</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PHYSICS NERD: 1000+ Amazing And Mind-Blowing Facts About Physics In Our Universe-Leo Lexicon</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9017977"/>
                  </a:ext>
                </a:extLst>
              </a:tr>
            </a:tbl>
          </a:graphicData>
        </a:graphic>
      </p:graphicFrame>
      <p:graphicFrame>
        <p:nvGraphicFramePr>
          <p:cNvPr id="5" name="Table 4">
            <a:extLst>
              <a:ext uri="{FF2B5EF4-FFF2-40B4-BE49-F238E27FC236}">
                <a16:creationId xmlns:a16="http://schemas.microsoft.com/office/drawing/2014/main" id="{276D18A7-233C-C580-5796-9C879CD8EC9C}"/>
              </a:ext>
            </a:extLst>
          </p:cNvPr>
          <p:cNvGraphicFramePr>
            <a:graphicFrameLocks noGrp="1"/>
          </p:cNvGraphicFramePr>
          <p:nvPr>
            <p:extLst>
              <p:ext uri="{D42A27DB-BD31-4B8C-83A1-F6EECF244321}">
                <p14:modId xmlns:p14="http://schemas.microsoft.com/office/powerpoint/2010/main" val="2142859239"/>
              </p:ext>
            </p:extLst>
          </p:nvPr>
        </p:nvGraphicFramePr>
        <p:xfrm>
          <a:off x="1102481" y="4523304"/>
          <a:ext cx="9940925" cy="1811147"/>
        </p:xfrm>
        <a:graphic>
          <a:graphicData uri="http://schemas.openxmlformats.org/drawingml/2006/table">
            <a:tbl>
              <a:tblPr firstRow="1" firstCol="1" bandRow="1"/>
              <a:tblGrid>
                <a:gridCol w="3313430">
                  <a:extLst>
                    <a:ext uri="{9D8B030D-6E8A-4147-A177-3AD203B41FA5}">
                      <a16:colId xmlns:a16="http://schemas.microsoft.com/office/drawing/2014/main" val="3315011826"/>
                    </a:ext>
                  </a:extLst>
                </a:gridCol>
                <a:gridCol w="3313430">
                  <a:extLst>
                    <a:ext uri="{9D8B030D-6E8A-4147-A177-3AD203B41FA5}">
                      <a16:colId xmlns:a16="http://schemas.microsoft.com/office/drawing/2014/main" val="3185042799"/>
                    </a:ext>
                  </a:extLst>
                </a:gridCol>
                <a:gridCol w="3314065">
                  <a:extLst>
                    <a:ext uri="{9D8B030D-6E8A-4147-A177-3AD203B41FA5}">
                      <a16:colId xmlns:a16="http://schemas.microsoft.com/office/drawing/2014/main" val="1905532936"/>
                    </a:ext>
                  </a:extLst>
                </a:gridCol>
              </a:tblGrid>
              <a:tr h="323850">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Biology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Chemistry</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Physics</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7708594"/>
                  </a:ext>
                </a:extLst>
              </a:tr>
              <a:tr h="1426845">
                <a:tc>
                  <a:txBody>
                    <a:bodyPr/>
                    <a:lstStyle/>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Horizon – BBC</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Breakthrough – Thea Cooper, Arthur Ainsberg</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When the Whales Walked – Dougal Dixon</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Planet Earth – David Attenborough</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Atom – Jim Al-Khalili (BBC)</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Chemistry – A Volatile History – Jim Al-Khalili (BBC)</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Horizon – BBC</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tabLst>
                          <a:tab pos="628650" algn="l"/>
                        </a:tabLst>
                      </a:pPr>
                      <a:r>
                        <a:rPr lang="en-GB" sz="1100" b="1" kern="100">
                          <a:effectLst/>
                          <a:latin typeface="Calibri" panose="020F0502020204030204" pitchFamily="34" charset="0"/>
                          <a:ea typeface="Calibri" panose="020F0502020204030204" pitchFamily="34" charset="0"/>
                          <a:cs typeface="Times New Roman" panose="02020603050405020304" pitchFamily="18" charset="0"/>
                        </a:rPr>
                        <a:t>The Disappearing Spoon – Sam Kean</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Horizon – BBC</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The Wonders of the Solar System  -Brian Cox</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Brief Answers to the Big Questions: the final book from Stephen Hawking</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tabLst>
                          <a:tab pos="628650" algn="l"/>
                        </a:tabLst>
                      </a:pPr>
                      <a:r>
                        <a:rPr lang="en-GB" sz="1100" b="1" kern="100" dirty="0">
                          <a:effectLst/>
                          <a:latin typeface="Calibri" panose="020F0502020204030204" pitchFamily="34" charset="0"/>
                          <a:ea typeface="Calibri" panose="020F0502020204030204" pitchFamily="34" charset="0"/>
                          <a:cs typeface="Times New Roman" panose="02020603050405020304" pitchFamily="18" charset="0"/>
                        </a:rPr>
                        <a:t>How to Teach Quantum Physics to Your Dog-Chad Orzel</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23639417"/>
                  </a:ext>
                </a:extLst>
              </a:tr>
            </a:tbl>
          </a:graphicData>
        </a:graphic>
      </p:graphicFrame>
      <p:sp>
        <p:nvSpPr>
          <p:cNvPr id="6" name="TextBox 5">
            <a:extLst>
              <a:ext uri="{FF2B5EF4-FFF2-40B4-BE49-F238E27FC236}">
                <a16:creationId xmlns:a16="http://schemas.microsoft.com/office/drawing/2014/main" id="{938D9392-F6D7-5F0B-FE9B-EA39B039B353}"/>
              </a:ext>
            </a:extLst>
          </p:cNvPr>
          <p:cNvSpPr txBox="1"/>
          <p:nvPr/>
        </p:nvSpPr>
        <p:spPr>
          <a:xfrm>
            <a:off x="1102481" y="1399315"/>
            <a:ext cx="812979" cy="369332"/>
          </a:xfrm>
          <a:prstGeom prst="rect">
            <a:avLst/>
          </a:prstGeom>
          <a:noFill/>
        </p:spPr>
        <p:txBody>
          <a:bodyPr wrap="none" rtlCol="0">
            <a:spAutoFit/>
          </a:bodyPr>
          <a:lstStyle/>
          <a:p>
            <a:r>
              <a:rPr lang="en-GB" b="1" dirty="0"/>
              <a:t>Year 9</a:t>
            </a:r>
          </a:p>
        </p:txBody>
      </p:sp>
      <p:sp>
        <p:nvSpPr>
          <p:cNvPr id="7" name="TextBox 6">
            <a:extLst>
              <a:ext uri="{FF2B5EF4-FFF2-40B4-BE49-F238E27FC236}">
                <a16:creationId xmlns:a16="http://schemas.microsoft.com/office/drawing/2014/main" id="{E579D1CB-2024-DF20-B653-70355D3754D8}"/>
              </a:ext>
            </a:extLst>
          </p:cNvPr>
          <p:cNvSpPr txBox="1"/>
          <p:nvPr/>
        </p:nvSpPr>
        <p:spPr>
          <a:xfrm>
            <a:off x="1086504" y="3994592"/>
            <a:ext cx="1273041" cy="369332"/>
          </a:xfrm>
          <a:prstGeom prst="rect">
            <a:avLst/>
          </a:prstGeom>
          <a:noFill/>
        </p:spPr>
        <p:txBody>
          <a:bodyPr wrap="none" rtlCol="0">
            <a:spAutoFit/>
          </a:bodyPr>
          <a:lstStyle/>
          <a:p>
            <a:r>
              <a:rPr lang="en-GB" b="1" dirty="0"/>
              <a:t>Year 10/11</a:t>
            </a:r>
          </a:p>
        </p:txBody>
      </p:sp>
      <p:pic>
        <p:nvPicPr>
          <p:cNvPr id="8" name="Picture 7">
            <a:extLst>
              <a:ext uri="{FF2B5EF4-FFF2-40B4-BE49-F238E27FC236}">
                <a16:creationId xmlns:a16="http://schemas.microsoft.com/office/drawing/2014/main" id="{D380F40E-E9D2-731C-A610-FC3108E4BF53}"/>
              </a:ext>
            </a:extLst>
          </p:cNvPr>
          <p:cNvPicPr>
            <a:picLocks noChangeAspect="1"/>
          </p:cNvPicPr>
          <p:nvPr/>
        </p:nvPicPr>
        <p:blipFill>
          <a:blip r:embed="rId3"/>
          <a:stretch>
            <a:fillRect/>
          </a:stretch>
        </p:blipFill>
        <p:spPr>
          <a:xfrm>
            <a:off x="10819700" y="294552"/>
            <a:ext cx="762066" cy="682811"/>
          </a:xfrm>
          <a:prstGeom prst="rect">
            <a:avLst/>
          </a:prstGeom>
        </p:spPr>
      </p:pic>
      <p:sp>
        <p:nvSpPr>
          <p:cNvPr id="9" name="Text Box 2">
            <a:extLst>
              <a:ext uri="{FF2B5EF4-FFF2-40B4-BE49-F238E27FC236}">
                <a16:creationId xmlns:a16="http://schemas.microsoft.com/office/drawing/2014/main" id="{60CA7C91-CFB7-0A57-965D-C5CFC4EE69D4}"/>
              </a:ext>
            </a:extLst>
          </p:cNvPr>
          <p:cNvSpPr txBox="1">
            <a:spLocks noChangeArrowheads="1"/>
          </p:cNvSpPr>
          <p:nvPr/>
        </p:nvSpPr>
        <p:spPr bwMode="auto">
          <a:xfrm>
            <a:off x="447869" y="507150"/>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611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9A985-F88B-E8E6-493E-3FF8CCA370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D77096-89B5-1839-9CB3-AD403FC507BE}"/>
              </a:ext>
            </a:extLst>
          </p:cNvPr>
          <p:cNvSpPr>
            <a:spLocks noGrp="1"/>
          </p:cNvSpPr>
          <p:nvPr>
            <p:ph type="title"/>
          </p:nvPr>
        </p:nvSpPr>
        <p:spPr>
          <a:xfrm>
            <a:off x="440008" y="-368230"/>
            <a:ext cx="10515600" cy="1325563"/>
          </a:xfrm>
        </p:spPr>
        <p:txBody>
          <a:bodyPr>
            <a:normAutofit/>
          </a:bodyPr>
          <a:lstStyle/>
          <a:p>
            <a:pPr>
              <a:defRPr/>
            </a:pPr>
            <a:r>
              <a:rPr lang="en-GB" sz="3200" b="1" dirty="0">
                <a:solidFill>
                  <a:srgbClr val="C00000"/>
                </a:solidFill>
                <a:latin typeface="+mn-lt"/>
              </a:rPr>
              <a:t>Academic Reading to support the study of English</a:t>
            </a:r>
            <a:endParaRPr lang="en-US" sz="3200" b="1" dirty="0">
              <a:solidFill>
                <a:srgbClr val="C00000"/>
              </a:solidFill>
              <a:latin typeface="+mn-lt"/>
            </a:endParaRPr>
          </a:p>
        </p:txBody>
      </p:sp>
      <p:sp>
        <p:nvSpPr>
          <p:cNvPr id="4" name="Text Placeholder 3">
            <a:extLst>
              <a:ext uri="{FF2B5EF4-FFF2-40B4-BE49-F238E27FC236}">
                <a16:creationId xmlns:a16="http://schemas.microsoft.com/office/drawing/2014/main" id="{CEA72E07-B915-5BB7-0EA4-C93932E1B291}"/>
              </a:ext>
            </a:extLst>
          </p:cNvPr>
          <p:cNvSpPr>
            <a:spLocks noGrp="1"/>
          </p:cNvSpPr>
          <p:nvPr>
            <p:ph type="body" sz="quarter" idx="13"/>
          </p:nvPr>
        </p:nvSpPr>
        <p:spPr/>
        <p:txBody>
          <a:bodyPr>
            <a:normAutofit/>
          </a:bodyPr>
          <a:lstStyle/>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graphicFrame>
        <p:nvGraphicFramePr>
          <p:cNvPr id="3" name="Table 2">
            <a:extLst>
              <a:ext uri="{FF2B5EF4-FFF2-40B4-BE49-F238E27FC236}">
                <a16:creationId xmlns:a16="http://schemas.microsoft.com/office/drawing/2014/main" id="{FB8AFE6B-10CE-06C7-6C61-1A365CBFA481}"/>
              </a:ext>
            </a:extLst>
          </p:cNvPr>
          <p:cNvGraphicFramePr>
            <a:graphicFrameLocks noGrp="1"/>
          </p:cNvGraphicFramePr>
          <p:nvPr>
            <p:extLst>
              <p:ext uri="{D42A27DB-BD31-4B8C-83A1-F6EECF244321}">
                <p14:modId xmlns:p14="http://schemas.microsoft.com/office/powerpoint/2010/main" val="4010472996"/>
              </p:ext>
            </p:extLst>
          </p:nvPr>
        </p:nvGraphicFramePr>
        <p:xfrm>
          <a:off x="457200" y="1436899"/>
          <a:ext cx="10702212" cy="5208975"/>
        </p:xfrm>
        <a:graphic>
          <a:graphicData uri="http://schemas.openxmlformats.org/drawingml/2006/table">
            <a:tbl>
              <a:tblPr firstRow="1" firstCol="1" bandRow="1"/>
              <a:tblGrid>
                <a:gridCol w="2662402">
                  <a:extLst>
                    <a:ext uri="{9D8B030D-6E8A-4147-A177-3AD203B41FA5}">
                      <a16:colId xmlns:a16="http://schemas.microsoft.com/office/drawing/2014/main" val="594870921"/>
                    </a:ext>
                  </a:extLst>
                </a:gridCol>
                <a:gridCol w="2679594">
                  <a:extLst>
                    <a:ext uri="{9D8B030D-6E8A-4147-A177-3AD203B41FA5}">
                      <a16:colId xmlns:a16="http://schemas.microsoft.com/office/drawing/2014/main" val="1158761377"/>
                    </a:ext>
                  </a:extLst>
                </a:gridCol>
                <a:gridCol w="2680108">
                  <a:extLst>
                    <a:ext uri="{9D8B030D-6E8A-4147-A177-3AD203B41FA5}">
                      <a16:colId xmlns:a16="http://schemas.microsoft.com/office/drawing/2014/main" val="2544858933"/>
                    </a:ext>
                  </a:extLst>
                </a:gridCol>
                <a:gridCol w="2680108">
                  <a:extLst>
                    <a:ext uri="{9D8B030D-6E8A-4147-A177-3AD203B41FA5}">
                      <a16:colId xmlns:a16="http://schemas.microsoft.com/office/drawing/2014/main" val="3671310147"/>
                    </a:ext>
                  </a:extLst>
                </a:gridCol>
              </a:tblGrid>
              <a:tr h="449904">
                <a:tc>
                  <a:txBody>
                    <a:bodyPr/>
                    <a:lstStyle/>
                    <a:p>
                      <a:pPr algn="ctr">
                        <a:lnSpc>
                          <a:spcPct val="107000"/>
                        </a:lnSpc>
                        <a:spcAft>
                          <a:spcPts val="800"/>
                        </a:spcAft>
                        <a:buNone/>
                        <a:tabLst>
                          <a:tab pos="628650" algn="l"/>
                        </a:tabLst>
                      </a:pPr>
                      <a:r>
                        <a:rPr lang="en-GB" sz="1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Year 7</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Year 8</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Year 9</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tabLst>
                          <a:tab pos="628650" algn="l"/>
                        </a:tabLst>
                      </a:pPr>
                      <a:r>
                        <a:rPr lang="en-GB" sz="1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Year 10/11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73108971"/>
                  </a:ext>
                </a:extLst>
              </a:tr>
              <a:tr h="3524249">
                <a:tc>
                  <a:txBody>
                    <a:bodyPr/>
                    <a:lstStyle/>
                    <a:p>
                      <a:pPr algn="l">
                        <a:buNone/>
                      </a:pP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a:t>
                      </a: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oraline</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 Neil Gaiman</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Miss Peregrine’s Peculiar Children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Ransom Riggs</a:t>
                      </a: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Spiderwick Chronicles-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Tony Diterlizzi and Holly Black</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Goth Girl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Chris Riddell</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Signalman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Charles Dickens</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Woman in Black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Susan Hill</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Lie Tree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Francis Hardinge </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Street Child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Berlie Doherty </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Explorer/Rooftoppers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200" b="0" i="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K.Rundell</a:t>
                      </a: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a:t>
                      </a: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ragon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C. Paolini</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Are you there, God? It’s me Margaret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or anything by Judy Blume</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War Horse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Michael Morpurgo</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Private Peaceful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Michael Morpurgo</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t>
                      </a: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ummerland</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 Lucy Adlington</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War is Over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David Almond</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Poppy in the Field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Mary Hooper</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Goodnight Mister Tom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M Magorian</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buNone/>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Regeneration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Pat Barker</a:t>
                      </a:r>
                    </a:p>
                    <a:p>
                      <a:pPr algn="l">
                        <a:buNone/>
                      </a:pP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Poems of Wilfred Owen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Ed. By John </a:t>
                      </a:r>
                      <a:r>
                        <a:rPr lang="en-GB" sz="1200" b="0" i="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Stallworthy</a:t>
                      </a:r>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Hate U Give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Angie Thomas</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Diary of Anne Frank</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Northern Lights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Philip Pullman</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Giver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Lois Lowry</a:t>
                      </a:r>
                    </a:p>
                    <a:p>
                      <a:pPr algn="l"/>
                      <a:endPar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buNone/>
                        <a:tabLst>
                          <a:tab pos="628650" algn="l"/>
                        </a:tabLst>
                      </a:pP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Day Out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Willy Russell</a:t>
                      </a:r>
                    </a:p>
                    <a:p>
                      <a:pPr>
                        <a:lnSpc>
                          <a:spcPct val="107000"/>
                        </a:lnSpc>
                        <a:spcAft>
                          <a:spcPts val="800"/>
                        </a:spcAft>
                        <a:buNone/>
                        <a:tabLst>
                          <a:tab pos="628650" algn="l"/>
                        </a:tabLst>
                      </a:pPr>
                      <a:r>
                        <a:rPr lang="en-GB" sz="12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Touching the Void </a:t>
                      </a:r>
                      <a:r>
                        <a:rPr lang="en-GB"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Joe Simpson</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Hunger Games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Suzanne Collins</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1984 or Animal Farm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George Orwell</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Never Let me Go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Kazuo Ishiguro</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Road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Cormac McCarthy </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Looking for JJ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Anne Cassidy</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Pigeon English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Stephen Kelman</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GB" sz="1200" b="0" i="1" kern="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Midwich</a:t>
                      </a: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Cuckoos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John Wyndham</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Call of the Wild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Jack London</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Maze Runner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James Dashner</a:t>
                      </a:r>
                    </a:p>
                    <a:p>
                      <a:pPr>
                        <a:lnSpc>
                          <a:spcPct val="107000"/>
                        </a:lnSpc>
                        <a:spcAft>
                          <a:spcPts val="800"/>
                        </a:spcAft>
                        <a:buNone/>
                        <a:tabLst>
                          <a:tab pos="628650" algn="l"/>
                        </a:tabLst>
                      </a:pPr>
                      <a:r>
                        <a:rPr lang="en-GB" sz="1200" b="0" i="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Divergent series </a:t>
                      </a:r>
                      <a:r>
                        <a:rPr lang="en-GB" sz="1200" b="0" i="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Veronica Roth</a:t>
                      </a:r>
                    </a:p>
                    <a:p>
                      <a:pPr>
                        <a:lnSpc>
                          <a:spcPct val="107000"/>
                        </a:lnSpc>
                        <a:spcAft>
                          <a:spcPts val="800"/>
                        </a:spcAft>
                        <a:buNone/>
                        <a:tabLst>
                          <a:tab pos="628650" algn="l"/>
                        </a:tabLst>
                      </a:pP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Purple Hibiscus </a:t>
                      </a:r>
                      <a:r>
                        <a:rPr lang="en-GB" sz="1200" kern="100" dirty="0">
                          <a:effectLst/>
                          <a:latin typeface="Calibri" panose="020F0502020204030204" pitchFamily="34" charset="0"/>
                          <a:ea typeface="Calibri" panose="020F0502020204030204" pitchFamily="34" charset="0"/>
                          <a:cs typeface="Calibri" panose="020F0502020204030204" pitchFamily="34" charset="0"/>
                        </a:rPr>
                        <a:t>– Chinua Achebe</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Great Expectations </a:t>
                      </a:r>
                      <a:r>
                        <a:rPr lang="en-GB" sz="1200" kern="100" dirty="0">
                          <a:effectLst/>
                          <a:latin typeface="Calibri" panose="020F0502020204030204" pitchFamily="34" charset="0"/>
                          <a:ea typeface="Calibri" panose="020F0502020204030204" pitchFamily="34" charset="0"/>
                          <a:cs typeface="Calibri" panose="020F0502020204030204" pitchFamily="34" charset="0"/>
                        </a:rPr>
                        <a:t>– Charles Dickens</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The </a:t>
                      </a:r>
                      <a:r>
                        <a:rPr lang="en-GB" sz="1200" i="1" kern="100" dirty="0" err="1">
                          <a:effectLst/>
                          <a:latin typeface="Calibri" panose="020F0502020204030204" pitchFamily="34" charset="0"/>
                          <a:ea typeface="Calibri" panose="020F0502020204030204" pitchFamily="34" charset="0"/>
                          <a:cs typeface="Calibri" panose="020F0502020204030204" pitchFamily="34" charset="0"/>
                        </a:rPr>
                        <a:t>Color</a:t>
                      </a:r>
                      <a:r>
                        <a:rPr lang="en-GB" sz="1200" i="1" kern="100" dirty="0">
                          <a:effectLst/>
                          <a:latin typeface="Calibri" panose="020F0502020204030204" pitchFamily="34" charset="0"/>
                          <a:ea typeface="Calibri" panose="020F0502020204030204" pitchFamily="34" charset="0"/>
                          <a:cs typeface="Calibri" panose="020F0502020204030204" pitchFamily="34" charset="0"/>
                        </a:rPr>
                        <a:t> Purple </a:t>
                      </a:r>
                      <a:r>
                        <a:rPr lang="en-GB" sz="1200" kern="100" dirty="0">
                          <a:effectLst/>
                          <a:latin typeface="Calibri" panose="020F0502020204030204" pitchFamily="34" charset="0"/>
                          <a:ea typeface="Calibri" panose="020F0502020204030204" pitchFamily="34" charset="0"/>
                          <a:cs typeface="Calibri" panose="020F0502020204030204" pitchFamily="34" charset="0"/>
                        </a:rPr>
                        <a:t>– Alice Walker</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The Book Thief </a:t>
                      </a:r>
                      <a:r>
                        <a:rPr lang="en-GB" sz="1200" kern="100" dirty="0">
                          <a:effectLst/>
                          <a:latin typeface="Calibri" panose="020F0502020204030204" pitchFamily="34" charset="0"/>
                          <a:ea typeface="Calibri" panose="020F0502020204030204" pitchFamily="34" charset="0"/>
                          <a:cs typeface="Calibri" panose="020F0502020204030204" pitchFamily="34" charset="0"/>
                        </a:rPr>
                        <a:t>– Marcus Zusak</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Project Hail Mary </a:t>
                      </a:r>
                      <a:r>
                        <a:rPr lang="en-GB" sz="1200" kern="100" dirty="0">
                          <a:effectLst/>
                          <a:latin typeface="Calibri" panose="020F0502020204030204" pitchFamily="34" charset="0"/>
                          <a:ea typeface="Calibri" panose="020F0502020204030204" pitchFamily="34" charset="0"/>
                          <a:cs typeface="Calibri" panose="020F0502020204030204" pitchFamily="34" charset="0"/>
                        </a:rPr>
                        <a:t>– Andy Weir </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The Lovely Bones </a:t>
                      </a:r>
                      <a:r>
                        <a:rPr lang="en-GB" sz="1200" kern="100" dirty="0">
                          <a:effectLst/>
                          <a:latin typeface="Calibri" panose="020F0502020204030204" pitchFamily="34" charset="0"/>
                          <a:ea typeface="Calibri" panose="020F0502020204030204" pitchFamily="34" charset="0"/>
                          <a:cs typeface="Calibri" panose="020F0502020204030204" pitchFamily="34" charset="0"/>
                        </a:rPr>
                        <a:t>– Alice Sebold</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One of Us is Lying </a:t>
                      </a:r>
                      <a:r>
                        <a:rPr lang="en-GB" sz="1200" kern="100" dirty="0">
                          <a:effectLst/>
                          <a:latin typeface="Calibri" panose="020F0502020204030204" pitchFamily="34" charset="0"/>
                          <a:ea typeface="Calibri" panose="020F0502020204030204" pitchFamily="34" charset="0"/>
                          <a:cs typeface="Calibri" panose="020F0502020204030204" pitchFamily="34" charset="0"/>
                        </a:rPr>
                        <a:t>– Karen McManus</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Fault in our Stars </a:t>
                      </a:r>
                      <a:r>
                        <a:rPr lang="en-GB" sz="1200" kern="100" dirty="0">
                          <a:effectLst/>
                          <a:latin typeface="Calibri" panose="020F0502020204030204" pitchFamily="34" charset="0"/>
                          <a:ea typeface="Calibri" panose="020F0502020204030204" pitchFamily="34" charset="0"/>
                          <a:cs typeface="Calibri" panose="020F0502020204030204" pitchFamily="34" charset="0"/>
                        </a:rPr>
                        <a:t>– John Green</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Hitchhikers Guide to the Galaxy </a:t>
                      </a:r>
                      <a:r>
                        <a:rPr lang="en-GB" sz="1200" kern="100" dirty="0">
                          <a:effectLst/>
                          <a:latin typeface="Calibri" panose="020F0502020204030204" pitchFamily="34" charset="0"/>
                          <a:ea typeface="Calibri" panose="020F0502020204030204" pitchFamily="34" charset="0"/>
                          <a:cs typeface="Calibri" panose="020F0502020204030204" pitchFamily="34" charset="0"/>
                        </a:rPr>
                        <a:t>D Adams</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White Teeth </a:t>
                      </a:r>
                      <a:r>
                        <a:rPr lang="en-GB" sz="1200" kern="100" dirty="0">
                          <a:effectLst/>
                          <a:latin typeface="Calibri" panose="020F0502020204030204" pitchFamily="34" charset="0"/>
                          <a:ea typeface="Calibri" panose="020F0502020204030204" pitchFamily="34" charset="0"/>
                          <a:cs typeface="Calibri" panose="020F0502020204030204" pitchFamily="34" charset="0"/>
                        </a:rPr>
                        <a:t>– Zadie Smith</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Catcher in the Rye </a:t>
                      </a:r>
                      <a:r>
                        <a:rPr lang="en-GB" sz="1200" kern="100" dirty="0">
                          <a:effectLst/>
                          <a:latin typeface="Calibri" panose="020F0502020204030204" pitchFamily="34" charset="0"/>
                          <a:ea typeface="Calibri" panose="020F0502020204030204" pitchFamily="34" charset="0"/>
                          <a:cs typeface="Calibri" panose="020F0502020204030204" pitchFamily="34" charset="0"/>
                        </a:rPr>
                        <a:t>– JD Salinger</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Room</a:t>
                      </a:r>
                      <a:r>
                        <a:rPr lang="en-GB" sz="1200" kern="100" dirty="0">
                          <a:effectLst/>
                          <a:latin typeface="Calibri" panose="020F0502020204030204" pitchFamily="34" charset="0"/>
                          <a:ea typeface="Calibri" panose="020F0502020204030204" pitchFamily="34" charset="0"/>
                          <a:cs typeface="Calibri" panose="020F0502020204030204" pitchFamily="34" charset="0"/>
                        </a:rPr>
                        <a:t> – Emma Donoghue</a:t>
                      </a:r>
                    </a:p>
                    <a:p>
                      <a:pPr>
                        <a:lnSpc>
                          <a:spcPct val="107000"/>
                        </a:lnSpc>
                        <a:spcAft>
                          <a:spcPts val="800"/>
                        </a:spcAft>
                        <a:buNone/>
                        <a:tabLst>
                          <a:tab pos="628650" algn="l"/>
                        </a:tabLst>
                      </a:pPr>
                      <a:r>
                        <a:rPr lang="en-GB" sz="1200" i="1" kern="100" dirty="0">
                          <a:effectLst/>
                          <a:latin typeface="Calibri" panose="020F0502020204030204" pitchFamily="34" charset="0"/>
                          <a:ea typeface="Calibri" panose="020F0502020204030204" pitchFamily="34" charset="0"/>
                          <a:cs typeface="Calibri" panose="020F0502020204030204" pitchFamily="34" charset="0"/>
                        </a:rPr>
                        <a:t>Life of Pi </a:t>
                      </a:r>
                      <a:r>
                        <a:rPr lang="en-GB" sz="1200" kern="100" dirty="0">
                          <a:effectLst/>
                          <a:latin typeface="Calibri" panose="020F0502020204030204" pitchFamily="34" charset="0"/>
                          <a:ea typeface="Calibri" panose="020F0502020204030204" pitchFamily="34" charset="0"/>
                          <a:cs typeface="Calibri" panose="020F0502020204030204" pitchFamily="34" charset="0"/>
                        </a:rPr>
                        <a:t>– Yann Martel</a:t>
                      </a:r>
                    </a:p>
                    <a:p>
                      <a:pPr>
                        <a:lnSpc>
                          <a:spcPct val="107000"/>
                        </a:lnSpc>
                        <a:spcAft>
                          <a:spcPts val="800"/>
                        </a:spcAft>
                        <a:buNone/>
                        <a:tabLst>
                          <a:tab pos="628650" algn="l"/>
                        </a:tabLst>
                      </a:pP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buNone/>
                        <a:tabLst>
                          <a:tab pos="628650" algn="l"/>
                        </a:tabLst>
                      </a:pP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buNone/>
                        <a:tabLst>
                          <a:tab pos="628650" algn="l"/>
                        </a:tabLst>
                      </a:pPr>
                      <a:endParaRPr lang="en-GB" sz="1200" kern="1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9017977"/>
                  </a:ext>
                </a:extLst>
              </a:tr>
            </a:tbl>
          </a:graphicData>
        </a:graphic>
      </p:graphicFrame>
      <p:pic>
        <p:nvPicPr>
          <p:cNvPr id="8" name="Picture 7">
            <a:extLst>
              <a:ext uri="{FF2B5EF4-FFF2-40B4-BE49-F238E27FC236}">
                <a16:creationId xmlns:a16="http://schemas.microsoft.com/office/drawing/2014/main" id="{1DDC029E-6882-FF61-A477-2B761F4B5CB7}"/>
              </a:ext>
            </a:extLst>
          </p:cNvPr>
          <p:cNvPicPr>
            <a:picLocks noChangeAspect="1"/>
          </p:cNvPicPr>
          <p:nvPr/>
        </p:nvPicPr>
        <p:blipFill>
          <a:blip r:embed="rId3"/>
          <a:stretch>
            <a:fillRect/>
          </a:stretch>
        </p:blipFill>
        <p:spPr>
          <a:xfrm>
            <a:off x="10819700" y="294552"/>
            <a:ext cx="762066" cy="682811"/>
          </a:xfrm>
          <a:prstGeom prst="rect">
            <a:avLst/>
          </a:prstGeom>
        </p:spPr>
      </p:pic>
      <p:sp>
        <p:nvSpPr>
          <p:cNvPr id="5" name="Text Box 2">
            <a:extLst>
              <a:ext uri="{FF2B5EF4-FFF2-40B4-BE49-F238E27FC236}">
                <a16:creationId xmlns:a16="http://schemas.microsoft.com/office/drawing/2014/main" id="{8EC8DD4D-8F46-D4AF-AA1E-8DC9C77E8CD1}"/>
              </a:ext>
            </a:extLst>
          </p:cNvPr>
          <p:cNvSpPr txBox="1">
            <a:spLocks noChangeArrowheads="1"/>
          </p:cNvSpPr>
          <p:nvPr/>
        </p:nvSpPr>
        <p:spPr bwMode="auto">
          <a:xfrm>
            <a:off x="440008" y="458027"/>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a:lnSpc>
                <a:spcPct val="107000"/>
              </a:lnSpc>
              <a:spcAft>
                <a:spcPts val="800"/>
              </a:spcAft>
              <a:buNone/>
            </a:pPr>
            <a:r>
              <a:rPr lang="en-GB" sz="1000" i="1" kern="100" dirty="0">
                <a:effectLst/>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2465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2424D-8910-A463-45CF-2A9E31123857}"/>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5B3A6CE-88D8-FCD6-8D1F-D64DFBAD60BA}"/>
              </a:ext>
            </a:extLst>
          </p:cNvPr>
          <p:cNvSpPr>
            <a:spLocks noGrp="1"/>
          </p:cNvSpPr>
          <p:nvPr>
            <p:ph type="body" sz="quarter" idx="13"/>
          </p:nvPr>
        </p:nvSpPr>
        <p:spPr>
          <a:xfrm>
            <a:off x="610234" y="1518838"/>
            <a:ext cx="10971531" cy="4721363"/>
          </a:xfrm>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KS3</a:t>
            </a:r>
          </a:p>
          <a:p>
            <a:endParaRPr lang="en-GB" dirty="0"/>
          </a:p>
          <a:p>
            <a:endParaRPr lang="en-GB" dirty="0"/>
          </a:p>
          <a:p>
            <a:endParaRPr lang="en-GB" dirty="0"/>
          </a:p>
          <a:p>
            <a:endParaRPr lang="en-GB" dirty="0"/>
          </a:p>
          <a:p>
            <a:r>
              <a:rPr lang="en-GB" b="1" dirty="0">
                <a:latin typeface="Calibri" panose="020F0502020204030204" pitchFamily="34" charset="0"/>
                <a:ea typeface="Calibri" panose="020F0502020204030204" pitchFamily="34" charset="0"/>
                <a:cs typeface="Calibri" panose="020F0502020204030204" pitchFamily="34" charset="0"/>
              </a:rPr>
              <a:t>KS4</a:t>
            </a:r>
          </a:p>
        </p:txBody>
      </p:sp>
      <p:graphicFrame>
        <p:nvGraphicFramePr>
          <p:cNvPr id="4" name="Table 3">
            <a:extLst>
              <a:ext uri="{FF2B5EF4-FFF2-40B4-BE49-F238E27FC236}">
                <a16:creationId xmlns:a16="http://schemas.microsoft.com/office/drawing/2014/main" id="{93BC5AE9-0F7C-32EC-1F46-B97E4E0964BA}"/>
              </a:ext>
            </a:extLst>
          </p:cNvPr>
          <p:cNvGraphicFramePr>
            <a:graphicFrameLocks noGrp="1"/>
          </p:cNvGraphicFramePr>
          <p:nvPr>
            <p:extLst>
              <p:ext uri="{D42A27DB-BD31-4B8C-83A1-F6EECF244321}">
                <p14:modId xmlns:p14="http://schemas.microsoft.com/office/powerpoint/2010/main" val="3953666784"/>
              </p:ext>
            </p:extLst>
          </p:nvPr>
        </p:nvGraphicFramePr>
        <p:xfrm>
          <a:off x="1041557" y="1881549"/>
          <a:ext cx="9940925" cy="1780223"/>
        </p:xfrm>
        <a:graphic>
          <a:graphicData uri="http://schemas.openxmlformats.org/drawingml/2006/table">
            <a:tbl>
              <a:tblPr firstRow="1" firstCol="1" bandRow="1"/>
              <a:tblGrid>
                <a:gridCol w="9940925">
                  <a:extLst>
                    <a:ext uri="{9D8B030D-6E8A-4147-A177-3AD203B41FA5}">
                      <a16:colId xmlns:a16="http://schemas.microsoft.com/office/drawing/2014/main" val="4023351936"/>
                    </a:ext>
                  </a:extLst>
                </a:gridCol>
              </a:tblGrid>
              <a:tr h="1200474">
                <a:tc>
                  <a:txBody>
                    <a:bodyPr/>
                    <a:lstStyle/>
                    <a:p>
                      <a:pPr marL="0" marR="0" lvl="0" indent="0" algn="l" defTabSz="914400" rtl="0" eaLnBrk="1" fontAlgn="auto" latinLnBrk="0" hangingPunct="1">
                        <a:lnSpc>
                          <a:spcPct val="107000"/>
                        </a:lnSpc>
                        <a:spcBef>
                          <a:spcPts val="0"/>
                        </a:spcBef>
                        <a:spcAft>
                          <a:spcPts val="800"/>
                        </a:spcAft>
                        <a:buClrTx/>
                        <a:buSzTx/>
                        <a:buFontTx/>
                        <a:buNone/>
                        <a:tabLst>
                          <a:tab pos="628650" algn="l"/>
                        </a:tabLst>
                        <a:defRPr/>
                      </a:pPr>
                      <a:r>
                        <a:rPr lang="en-GB" sz="14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Number Devil - Hans Magnus </a:t>
                      </a:r>
                      <a:r>
                        <a:rPr lang="en-GB" sz="1400" b="0" kern="12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Enzensberger</a:t>
                      </a:r>
                      <a:r>
                        <a:rPr lang="en-GB" sz="1400" b="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p>
                      <a:pPr marL="6350" marR="662940" indent="-6350">
                        <a:lnSpc>
                          <a:spcPct val="107000"/>
                        </a:lnSpc>
                        <a:buNone/>
                      </a:pPr>
                      <a:r>
                        <a:rPr lang="en-GB" sz="1400" b="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Murderous Maths - Kjartan Poskitt </a:t>
                      </a:r>
                    </a:p>
                    <a:p>
                      <a:pPr marL="6350" marR="662940" indent="-6350">
                        <a:lnSpc>
                          <a:spcPct val="107000"/>
                        </a:lnSpc>
                        <a:buNone/>
                      </a:pPr>
                      <a:endParaRPr lang="en-GB" sz="1400" b="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6350" marR="662940" indent="-6350">
                        <a:lnSpc>
                          <a:spcPct val="107000"/>
                        </a:lnSpc>
                        <a:buNone/>
                      </a:pPr>
                      <a:r>
                        <a:rPr lang="en-GB" sz="1400" b="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Adventures of Penrose the Mathematical Cat - Theoni Pappas </a:t>
                      </a:r>
                    </a:p>
                    <a:p>
                      <a:pPr marL="6350" marR="662940" indent="-6350">
                        <a:lnSpc>
                          <a:spcPct val="107000"/>
                        </a:lnSpc>
                        <a:buNone/>
                      </a:pPr>
                      <a:endParaRPr lang="en-GB" sz="1400" b="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spcAft>
                          <a:spcPts val="1200"/>
                        </a:spcAft>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GCHQ Puzzle Books</a:t>
                      </a:r>
                    </a:p>
                    <a:p>
                      <a:pPr algn="l">
                        <a:lnSpc>
                          <a:spcPct val="107000"/>
                        </a:lnSpc>
                        <a:spcAft>
                          <a:spcPts val="800"/>
                        </a:spcAft>
                        <a:buNone/>
                        <a:tabLst>
                          <a:tab pos="628650" algn="l"/>
                        </a:tabLs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2855380"/>
                  </a:ext>
                </a:extLst>
              </a:tr>
            </a:tbl>
          </a:graphicData>
        </a:graphic>
      </p:graphicFrame>
      <p:sp>
        <p:nvSpPr>
          <p:cNvPr id="6" name="Title 1">
            <a:extLst>
              <a:ext uri="{FF2B5EF4-FFF2-40B4-BE49-F238E27FC236}">
                <a16:creationId xmlns:a16="http://schemas.microsoft.com/office/drawing/2014/main" id="{44554B5C-9059-BB83-38AF-53360560BD53}"/>
              </a:ext>
            </a:extLst>
          </p:cNvPr>
          <p:cNvSpPr txBox="1">
            <a:spLocks/>
          </p:cNvSpPr>
          <p:nvPr/>
        </p:nvSpPr>
        <p:spPr>
          <a:xfrm>
            <a:off x="466885" y="-42533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solidFill>
                  <a:srgbClr val="C00000"/>
                </a:solidFill>
                <a:effectLst/>
                <a:uLnTx/>
                <a:uFillTx/>
                <a:latin typeface="Aptos" panose="02110004020202020204"/>
                <a:ea typeface="+mj-ea"/>
                <a:cs typeface="+mj-cs"/>
              </a:rPr>
              <a:t>Academic Reading to support the study of </a:t>
            </a:r>
            <a:r>
              <a:rPr lang="en-GB" sz="3200" b="1" dirty="0">
                <a:solidFill>
                  <a:srgbClr val="C00000"/>
                </a:solidFill>
                <a:latin typeface="Aptos" panose="02110004020202020204"/>
              </a:rPr>
              <a:t>Maths</a:t>
            </a:r>
            <a:endParaRPr kumimoji="0" lang="en-US" sz="3200" b="1" i="0" u="none" strike="noStrike" kern="1200" cap="none" spc="0" normalizeH="0" baseline="0" noProof="0" dirty="0">
              <a:ln>
                <a:noFill/>
              </a:ln>
              <a:solidFill>
                <a:srgbClr val="C00000"/>
              </a:solidFill>
              <a:effectLst/>
              <a:uLnTx/>
              <a:uFillTx/>
              <a:latin typeface="Aptos" panose="02110004020202020204"/>
              <a:ea typeface="+mj-ea"/>
              <a:cs typeface="+mj-cs"/>
            </a:endParaRPr>
          </a:p>
        </p:txBody>
      </p:sp>
      <p:pic>
        <p:nvPicPr>
          <p:cNvPr id="9" name="Picture 8">
            <a:extLst>
              <a:ext uri="{FF2B5EF4-FFF2-40B4-BE49-F238E27FC236}">
                <a16:creationId xmlns:a16="http://schemas.microsoft.com/office/drawing/2014/main" id="{E3AE39DC-4C34-2056-80E8-FE2A7B462001}"/>
              </a:ext>
            </a:extLst>
          </p:cNvPr>
          <p:cNvPicPr>
            <a:picLocks noChangeAspect="1"/>
          </p:cNvPicPr>
          <p:nvPr/>
        </p:nvPicPr>
        <p:blipFill>
          <a:blip r:embed="rId2"/>
          <a:stretch>
            <a:fillRect/>
          </a:stretch>
        </p:blipFill>
        <p:spPr>
          <a:xfrm>
            <a:off x="10982485" y="304766"/>
            <a:ext cx="762066" cy="682811"/>
          </a:xfrm>
          <a:prstGeom prst="rect">
            <a:avLst/>
          </a:prstGeom>
        </p:spPr>
      </p:pic>
      <p:sp>
        <p:nvSpPr>
          <p:cNvPr id="2" name="Text Box 2">
            <a:extLst>
              <a:ext uri="{FF2B5EF4-FFF2-40B4-BE49-F238E27FC236}">
                <a16:creationId xmlns:a16="http://schemas.microsoft.com/office/drawing/2014/main" id="{B986070F-E597-5528-5CDC-6572921B9B0F}"/>
              </a:ext>
            </a:extLst>
          </p:cNvPr>
          <p:cNvSpPr txBox="1">
            <a:spLocks noChangeArrowheads="1"/>
          </p:cNvSpPr>
          <p:nvPr/>
        </p:nvSpPr>
        <p:spPr bwMode="auto">
          <a:xfrm>
            <a:off x="447869" y="507150"/>
            <a:ext cx="6858000" cy="755793"/>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000" b="0" i="1"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UCC we fully support the evidence that reading for pleasure boosts academic achievement, provides a foundation for critical, digital and information literacy and builds cognitive function and stamina when immersed in the flow of reading. Reading for pleasure also develops empathy and knowledge of self, other worlds, culture, heritage, and ways of being and thinking, empowering students to become active citizens. </a:t>
            </a:r>
            <a:endParaRPr kumimoji="0" lang="en-GB" sz="11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1"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GB" sz="11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7FAF5769-4C39-5570-D48D-0AC8D7F5BA42}"/>
              </a:ext>
            </a:extLst>
          </p:cNvPr>
          <p:cNvGraphicFramePr>
            <a:graphicFrameLocks noGrp="1"/>
          </p:cNvGraphicFramePr>
          <p:nvPr>
            <p:extLst>
              <p:ext uri="{D42A27DB-BD31-4B8C-83A1-F6EECF244321}">
                <p14:modId xmlns:p14="http://schemas.microsoft.com/office/powerpoint/2010/main" val="1702815801"/>
              </p:ext>
            </p:extLst>
          </p:nvPr>
        </p:nvGraphicFramePr>
        <p:xfrm>
          <a:off x="1041556" y="4024483"/>
          <a:ext cx="9940925" cy="2496185"/>
        </p:xfrm>
        <a:graphic>
          <a:graphicData uri="http://schemas.openxmlformats.org/drawingml/2006/table">
            <a:tbl>
              <a:tblPr firstRow="1" firstCol="1" bandRow="1"/>
              <a:tblGrid>
                <a:gridCol w="9940925">
                  <a:extLst>
                    <a:ext uri="{9D8B030D-6E8A-4147-A177-3AD203B41FA5}">
                      <a16:colId xmlns:a16="http://schemas.microsoft.com/office/drawing/2014/main" val="4023351936"/>
                    </a:ext>
                  </a:extLst>
                </a:gridCol>
              </a:tblGrid>
              <a:tr h="2176023">
                <a:tc>
                  <a:txBody>
                    <a:bodyPr/>
                    <a:lstStyle/>
                    <a:p>
                      <a:pPr marL="6350" marR="662940" indent="-6350">
                        <a:lnSpc>
                          <a:spcPct val="107000"/>
                        </a:lnSpc>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Fermat’s Last Theorem - Simon Singh </a:t>
                      </a:r>
                    </a:p>
                    <a:p>
                      <a:pPr marL="6350" marR="662940" indent="-6350">
                        <a:lnSpc>
                          <a:spcPct val="107000"/>
                        </a:lnSpc>
                        <a:buNone/>
                      </a:pPr>
                      <a:endPar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6350" marR="662940" indent="-6350">
                        <a:lnSpc>
                          <a:spcPct val="107000"/>
                        </a:lnSpc>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Code Book: The secret History of Codes and Code Breaking - Simon Singh </a:t>
                      </a:r>
                    </a:p>
                    <a:p>
                      <a:pPr marL="6350" marR="662940" indent="-6350">
                        <a:lnSpc>
                          <a:spcPct val="107000"/>
                        </a:lnSpc>
                        <a:buNone/>
                      </a:pPr>
                      <a:endPar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6350" marR="662940" indent="-6350">
                        <a:lnSpc>
                          <a:spcPct val="107000"/>
                        </a:lnSpc>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Mathematics Minus Fear - Lawrence Potter </a:t>
                      </a:r>
                    </a:p>
                    <a:p>
                      <a:pPr marL="6350" marR="662940" indent="-6350">
                        <a:lnSpc>
                          <a:spcPct val="107000"/>
                        </a:lnSpc>
                        <a:buNone/>
                      </a:pPr>
                      <a:endPar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6350" marR="662940" indent="-6350">
                        <a:lnSpc>
                          <a:spcPct val="107000"/>
                        </a:lnSpc>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Why do buses come in threes? - Rob </a:t>
                      </a:r>
                      <a:r>
                        <a:rPr lang="en-GB" sz="1400" b="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Eastaway</a:t>
                      </a: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and Jeremy Wyndham </a:t>
                      </a:r>
                    </a:p>
                    <a:p>
                      <a:pPr marL="6350" marR="662940" indent="-6350">
                        <a:lnSpc>
                          <a:spcPct val="107000"/>
                        </a:lnSpc>
                        <a:buNone/>
                      </a:pPr>
                      <a:endPar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6350" marR="662940" indent="-6350">
                        <a:lnSpc>
                          <a:spcPct val="107000"/>
                        </a:lnSpc>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How long is a piece of string? - Rob </a:t>
                      </a:r>
                      <a:r>
                        <a:rPr lang="en-GB" sz="1400" b="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Eastaway</a:t>
                      </a: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and Jeremy Wyndham </a:t>
                      </a:r>
                    </a:p>
                    <a:p>
                      <a:pPr marL="6350" marR="662940" indent="-6350">
                        <a:lnSpc>
                          <a:spcPct val="107000"/>
                        </a:lnSpc>
                        <a:buNone/>
                      </a:pPr>
                      <a:endPar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a:spcAft>
                          <a:spcPts val="1200"/>
                        </a:spcAft>
                        <a:buNone/>
                      </a:pPr>
                      <a:r>
                        <a:rPr lang="en-GB" sz="14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The GCHQ Puzzle Books</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62855380"/>
                  </a:ext>
                </a:extLst>
              </a:tr>
            </a:tbl>
          </a:graphicData>
        </a:graphic>
      </p:graphicFrame>
    </p:spTree>
    <p:extLst>
      <p:ext uri="{BB962C8B-B14F-4D97-AF65-F5344CB8AC3E}">
        <p14:creationId xmlns:p14="http://schemas.microsoft.com/office/powerpoint/2010/main" val="38018129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1705</Words>
  <Application>Microsoft Office PowerPoint</Application>
  <PresentationFormat>Widescreen</PresentationFormat>
  <Paragraphs>256</Paragraphs>
  <Slides>8</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Aptos</vt:lpstr>
      <vt:lpstr>Aptos Display</vt:lpstr>
      <vt:lpstr>Arial</vt:lpstr>
      <vt:lpstr>Calibri</vt:lpstr>
      <vt:lpstr>Montserrat</vt:lpstr>
      <vt:lpstr>Symbol</vt:lpstr>
      <vt:lpstr>Office Theme</vt:lpstr>
      <vt:lpstr>Academic Reading to support the study of History</vt:lpstr>
      <vt:lpstr>Academic Reading to support the study of History</vt:lpstr>
      <vt:lpstr>Academic Reading to support the study of RE</vt:lpstr>
      <vt:lpstr>Academic Reading to support the study of Geography</vt:lpstr>
      <vt:lpstr>PowerPoint Presentation</vt:lpstr>
      <vt:lpstr>Academic Reading to support the study of Science</vt:lpstr>
      <vt:lpstr>Academic Reading to support the study of English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John Higton</dc:creator>
  <cp:lastModifiedBy>John Higton</cp:lastModifiedBy>
  <cp:revision>5</cp:revision>
  <dcterms:created xsi:type="dcterms:W3CDTF">2025-05-25T14:12:19Z</dcterms:created>
  <dcterms:modified xsi:type="dcterms:W3CDTF">2026-06-09T17:42:54Z</dcterms:modified>
</cp:coreProperties>
</file>